
<file path=[Content_Types].xml><?xml version="1.0" encoding="utf-8"?>
<Types xmlns="http://schemas.openxmlformats.org/package/2006/content-types">
  <Default Extension="emf" ContentType="image/x-emf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92" r:id="rId2"/>
  </p:sldMasterIdLst>
  <p:notesMasterIdLst>
    <p:notesMasterId r:id="rId37"/>
  </p:notesMasterIdLst>
  <p:handoutMasterIdLst>
    <p:handoutMasterId r:id="rId38"/>
  </p:handoutMasterIdLst>
  <p:sldIdLst>
    <p:sldId id="355" r:id="rId3"/>
    <p:sldId id="393" r:id="rId4"/>
    <p:sldId id="390" r:id="rId5"/>
    <p:sldId id="418" r:id="rId6"/>
    <p:sldId id="417" r:id="rId7"/>
    <p:sldId id="370" r:id="rId8"/>
    <p:sldId id="408" r:id="rId9"/>
    <p:sldId id="437" r:id="rId10"/>
    <p:sldId id="436" r:id="rId11"/>
    <p:sldId id="438" r:id="rId12"/>
    <p:sldId id="447" r:id="rId13"/>
    <p:sldId id="439" r:id="rId14"/>
    <p:sldId id="440" r:id="rId15"/>
    <p:sldId id="441" r:id="rId16"/>
    <p:sldId id="442" r:id="rId17"/>
    <p:sldId id="443" r:id="rId18"/>
    <p:sldId id="450" r:id="rId19"/>
    <p:sldId id="444" r:id="rId20"/>
    <p:sldId id="352" r:id="rId21"/>
    <p:sldId id="421" r:id="rId22"/>
    <p:sldId id="422" r:id="rId23"/>
    <p:sldId id="427" r:id="rId24"/>
    <p:sldId id="453" r:id="rId25"/>
    <p:sldId id="429" r:id="rId26"/>
    <p:sldId id="430" r:id="rId27"/>
    <p:sldId id="431" r:id="rId28"/>
    <p:sldId id="432" r:id="rId29"/>
    <p:sldId id="433" r:id="rId30"/>
    <p:sldId id="452" r:id="rId31"/>
    <p:sldId id="424" r:id="rId32"/>
    <p:sldId id="423" r:id="rId33"/>
    <p:sldId id="446" r:id="rId34"/>
    <p:sldId id="449" r:id="rId35"/>
    <p:sldId id="434" r:id="rId36"/>
  </p:sldIdLst>
  <p:sldSz cx="12192000" cy="6858000"/>
  <p:notesSz cx="6858000" cy="88915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73D1"/>
    <a:srgbClr val="91B9F3"/>
    <a:srgbClr val="5057DE"/>
    <a:srgbClr val="415DBA"/>
    <a:srgbClr val="DAEDEF"/>
    <a:srgbClr val="A8CBDC"/>
    <a:srgbClr val="2D2D8A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06" autoAdjust="0"/>
    <p:restoredTop sz="96305" autoAdjust="0"/>
  </p:normalViewPr>
  <p:slideViewPr>
    <p:cSldViewPr>
      <p:cViewPr varScale="1">
        <p:scale>
          <a:sx n="76" d="100"/>
          <a:sy n="76" d="100"/>
        </p:scale>
        <p:origin x="132" y="6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1074"/>
    </p:cViewPr>
  </p:sorterViewPr>
  <p:notesViewPr>
    <p:cSldViewPr>
      <p:cViewPr varScale="1">
        <p:scale>
          <a:sx n="65" d="100"/>
          <a:sy n="65" d="100"/>
        </p:scale>
        <p:origin x="1699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2972421" cy="444733"/>
          </a:xfrm>
          <a:prstGeom prst="rect">
            <a:avLst/>
          </a:prstGeom>
        </p:spPr>
        <p:txBody>
          <a:bodyPr vert="horz" lIns="88629" tIns="44315" rIns="88629" bIns="443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30" y="2"/>
            <a:ext cx="2972421" cy="444733"/>
          </a:xfrm>
          <a:prstGeom prst="rect">
            <a:avLst/>
          </a:prstGeom>
        </p:spPr>
        <p:txBody>
          <a:bodyPr vert="horz" lIns="88629" tIns="44315" rIns="88629" bIns="44315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8445330"/>
            <a:ext cx="2972421" cy="444733"/>
          </a:xfrm>
          <a:prstGeom prst="rect">
            <a:avLst/>
          </a:prstGeom>
        </p:spPr>
        <p:txBody>
          <a:bodyPr vert="horz" lIns="88629" tIns="44315" rIns="88629" bIns="443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30" y="8445330"/>
            <a:ext cx="2972421" cy="444733"/>
          </a:xfrm>
          <a:prstGeom prst="rect">
            <a:avLst/>
          </a:prstGeom>
        </p:spPr>
        <p:txBody>
          <a:bodyPr vert="horz" lIns="88629" tIns="44315" rIns="88629" bIns="44315" rtlCol="0" anchor="b"/>
          <a:lstStyle>
            <a:lvl1pPr algn="r">
              <a:defRPr sz="1200"/>
            </a:lvl1pPr>
          </a:lstStyle>
          <a:p>
            <a:fld id="{91D5CC87-457D-4937-94F1-F4A1BB8397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32882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3"/>
            <a:ext cx="2972421" cy="444733"/>
          </a:xfrm>
          <a:prstGeom prst="rect">
            <a:avLst/>
          </a:prstGeom>
        </p:spPr>
        <p:txBody>
          <a:bodyPr vert="horz" lIns="88629" tIns="44315" rIns="88629" bIns="443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031" y="3"/>
            <a:ext cx="2972421" cy="444733"/>
          </a:xfrm>
          <a:prstGeom prst="rect">
            <a:avLst/>
          </a:prstGeom>
        </p:spPr>
        <p:txBody>
          <a:bodyPr vert="horz" lIns="88629" tIns="44315" rIns="88629" bIns="44315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5138" y="666750"/>
            <a:ext cx="5927725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629" tIns="44315" rIns="88629" bIns="443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422" y="4224196"/>
            <a:ext cx="5485158" cy="4001062"/>
          </a:xfrm>
          <a:prstGeom prst="rect">
            <a:avLst/>
          </a:prstGeom>
        </p:spPr>
        <p:txBody>
          <a:bodyPr vert="horz" lIns="88629" tIns="44315" rIns="88629" bIns="443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8445330"/>
            <a:ext cx="2972421" cy="444733"/>
          </a:xfrm>
          <a:prstGeom prst="rect">
            <a:avLst/>
          </a:prstGeom>
        </p:spPr>
        <p:txBody>
          <a:bodyPr vert="horz" lIns="88629" tIns="44315" rIns="88629" bIns="443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031" y="8445330"/>
            <a:ext cx="2972421" cy="444733"/>
          </a:xfrm>
          <a:prstGeom prst="rect">
            <a:avLst/>
          </a:prstGeom>
        </p:spPr>
        <p:txBody>
          <a:bodyPr vert="horz" lIns="88629" tIns="44315" rIns="88629" bIns="44315" rtlCol="0" anchor="b"/>
          <a:lstStyle>
            <a:lvl1pPr algn="r">
              <a:defRPr sz="1200"/>
            </a:lvl1pPr>
          </a:lstStyle>
          <a:p>
            <a:fld id="{7B1A91C7-F043-4CC1-AB1B-E4118A8499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81338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5138" y="666750"/>
            <a:ext cx="5927725" cy="3333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3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5138" y="666750"/>
            <a:ext cx="5927725" cy="3333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27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85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5138" y="666750"/>
            <a:ext cx="5927725" cy="3333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31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5138" y="666750"/>
            <a:ext cx="5927725" cy="3333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91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5138" y="666750"/>
            <a:ext cx="5927725" cy="3333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71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5138" y="666750"/>
            <a:ext cx="5927725" cy="3333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60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5138" y="666750"/>
            <a:ext cx="5927725" cy="3333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/>
              <a:t>Meet with your pastor.</a:t>
            </a:r>
            <a:r>
              <a:rPr lang="en-US" dirty="0"/>
              <a:t> Sit down with your pastor to plan your year. Parish priorities should drive your council’s activity. </a:t>
            </a:r>
          </a:p>
          <a:p>
            <a:pPr lvl="0"/>
            <a:r>
              <a:rPr lang="en-US" b="1" dirty="0"/>
              <a:t>Read or watch the Supreme Knight’s Domestic Church address.</a:t>
            </a:r>
            <a:r>
              <a:rPr lang="en-US" dirty="0"/>
              <a:t> Available online at kofc.org/</a:t>
            </a:r>
            <a:r>
              <a:rPr lang="en-US" dirty="0" err="1"/>
              <a:t>DomesticChurch</a:t>
            </a:r>
            <a:r>
              <a:rPr lang="en-US" dirty="0"/>
              <a:t>.</a:t>
            </a:r>
          </a:p>
          <a:p>
            <a:pPr lvl="0"/>
            <a:r>
              <a:rPr lang="en-US" b="1" dirty="0"/>
              <a:t>Explore the Domestic Church web pages. </a:t>
            </a:r>
            <a:r>
              <a:rPr lang="en-US" dirty="0"/>
              <a:t>There are resources available online to help your council plan activities and to share with your members and families. </a:t>
            </a:r>
          </a:p>
          <a:p>
            <a:pPr lvl="0"/>
            <a:r>
              <a:rPr lang="en-US" b="1" dirty="0"/>
              <a:t>Promote the Family Fully Alive program</a:t>
            </a:r>
            <a:r>
              <a:rPr lang="en-US" dirty="0"/>
              <a:t>. Order copies of the program (#10162) for your members to begin at home. Ask your chaplain or lecturer to incorporate the monthly themes into your meetings. Go to www.kofc.org/familyfullyalive for full details. </a:t>
            </a:r>
          </a:p>
          <a:p>
            <a:r>
              <a:rPr lang="en-US" b="1" dirty="0"/>
              <a:t>Start an Into the Breach (#340) study group. </a:t>
            </a:r>
            <a:r>
              <a:rPr lang="en-US" dirty="0"/>
              <a:t>Invite all men of the parish to join your council in a study of Bishop Olmsted’s letter. Commit to promoting his </a:t>
            </a:r>
            <a:r>
              <a:rPr lang="en-US" i="1" dirty="0"/>
              <a:t>Practices of a Committed Catholic Man </a:t>
            </a:r>
            <a:r>
              <a:rPr lang="en-US" dirty="0"/>
              <a:t>throughout your council and parish.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05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5138" y="666750"/>
            <a:ext cx="5927725" cy="3333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91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defTabSz="886419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4439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5138" y="666750"/>
            <a:ext cx="5927725" cy="3333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40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5138" y="666750"/>
            <a:ext cx="5927725" cy="3333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59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68" indent="0" algn="ctr">
              <a:buNone/>
              <a:defRPr/>
            </a:lvl2pPr>
            <a:lvl3pPr marL="514335" indent="0" algn="ctr">
              <a:buNone/>
              <a:defRPr/>
            </a:lvl3pPr>
            <a:lvl4pPr marL="771503" indent="0" algn="ctr">
              <a:buNone/>
              <a:defRPr/>
            </a:lvl4pPr>
            <a:lvl5pPr marL="1028670" indent="0" algn="ctr">
              <a:buNone/>
              <a:defRPr/>
            </a:lvl5pPr>
            <a:lvl6pPr marL="1285838" indent="0" algn="ctr">
              <a:buNone/>
              <a:defRPr/>
            </a:lvl6pPr>
            <a:lvl7pPr marL="1543005" indent="0" algn="ctr">
              <a:buNone/>
              <a:defRPr/>
            </a:lvl7pPr>
            <a:lvl8pPr marL="1800172" indent="0" algn="ctr">
              <a:buNone/>
              <a:defRPr/>
            </a:lvl8pPr>
            <a:lvl9pPr marL="205734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7120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3906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0" y="381000"/>
            <a:ext cx="23876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32000" y="381000"/>
            <a:ext cx="69596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4973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381000"/>
            <a:ext cx="955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33600" y="1752600"/>
            <a:ext cx="4622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59600" y="1752600"/>
            <a:ext cx="4622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9819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1535119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8" indent="0">
              <a:buNone/>
              <a:defRPr sz="900" b="1"/>
            </a:lvl4pPr>
            <a:lvl5pPr marL="1028676" indent="0">
              <a:buNone/>
              <a:defRPr sz="900" b="1"/>
            </a:lvl5pPr>
            <a:lvl6pPr marL="1285845" indent="0">
              <a:buNone/>
              <a:defRPr sz="900" b="1"/>
            </a:lvl6pPr>
            <a:lvl7pPr marL="1543015" indent="0">
              <a:buNone/>
              <a:defRPr sz="900" b="1"/>
            </a:lvl7pPr>
            <a:lvl8pPr marL="1800185" indent="0">
              <a:buNone/>
              <a:defRPr sz="900" b="1"/>
            </a:lvl8pPr>
            <a:lvl9pPr marL="2057354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7" y="2174882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9"/>
            <a:ext cx="538903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8" indent="0">
              <a:buNone/>
              <a:defRPr sz="900" b="1"/>
            </a:lvl4pPr>
            <a:lvl5pPr marL="1028676" indent="0">
              <a:buNone/>
              <a:defRPr sz="900" b="1"/>
            </a:lvl5pPr>
            <a:lvl6pPr marL="1285845" indent="0">
              <a:buNone/>
              <a:defRPr sz="900" b="1"/>
            </a:lvl6pPr>
            <a:lvl7pPr marL="1543015" indent="0">
              <a:buNone/>
              <a:defRPr sz="900" b="1"/>
            </a:lvl7pPr>
            <a:lvl8pPr marL="1800185" indent="0">
              <a:buNone/>
              <a:defRPr sz="900" b="1"/>
            </a:lvl8pPr>
            <a:lvl9pPr marL="2057354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82"/>
            <a:ext cx="538903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8456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9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1" indent="0">
              <a:buNone/>
              <a:defRPr sz="1125" b="1"/>
            </a:lvl2pPr>
            <a:lvl3pPr marL="514322" indent="0">
              <a:buNone/>
              <a:defRPr sz="1013" b="1"/>
            </a:lvl3pPr>
            <a:lvl4pPr marL="771484" indent="0">
              <a:buNone/>
              <a:defRPr sz="900" b="1"/>
            </a:lvl4pPr>
            <a:lvl5pPr marL="1028644" indent="0">
              <a:buNone/>
              <a:defRPr sz="900" b="1"/>
            </a:lvl5pPr>
            <a:lvl6pPr marL="1285805" indent="0">
              <a:buNone/>
              <a:defRPr sz="900" b="1"/>
            </a:lvl6pPr>
            <a:lvl7pPr marL="1542967" indent="0">
              <a:buNone/>
              <a:defRPr sz="900" b="1"/>
            </a:lvl7pPr>
            <a:lvl8pPr marL="1800128" indent="0">
              <a:buNone/>
              <a:defRPr sz="900" b="1"/>
            </a:lvl8pPr>
            <a:lvl9pPr marL="205728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82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9"/>
            <a:ext cx="538903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1" indent="0">
              <a:buNone/>
              <a:defRPr sz="1125" b="1"/>
            </a:lvl2pPr>
            <a:lvl3pPr marL="514322" indent="0">
              <a:buNone/>
              <a:defRPr sz="1013" b="1"/>
            </a:lvl3pPr>
            <a:lvl4pPr marL="771484" indent="0">
              <a:buNone/>
              <a:defRPr sz="900" b="1"/>
            </a:lvl4pPr>
            <a:lvl5pPr marL="1028644" indent="0">
              <a:buNone/>
              <a:defRPr sz="900" b="1"/>
            </a:lvl5pPr>
            <a:lvl6pPr marL="1285805" indent="0">
              <a:buNone/>
              <a:defRPr sz="900" b="1"/>
            </a:lvl6pPr>
            <a:lvl7pPr marL="1542967" indent="0">
              <a:buNone/>
              <a:defRPr sz="900" b="1"/>
            </a:lvl7pPr>
            <a:lvl8pPr marL="1800128" indent="0">
              <a:buNone/>
              <a:defRPr sz="900" b="1"/>
            </a:lvl8pPr>
            <a:lvl9pPr marL="205728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82"/>
            <a:ext cx="538903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2264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9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1" indent="0">
              <a:buNone/>
              <a:defRPr sz="1125" b="1"/>
            </a:lvl2pPr>
            <a:lvl3pPr marL="514322" indent="0">
              <a:buNone/>
              <a:defRPr sz="1013" b="1"/>
            </a:lvl3pPr>
            <a:lvl4pPr marL="771484" indent="0">
              <a:buNone/>
              <a:defRPr sz="900" b="1"/>
            </a:lvl4pPr>
            <a:lvl5pPr marL="1028644" indent="0">
              <a:buNone/>
              <a:defRPr sz="900" b="1"/>
            </a:lvl5pPr>
            <a:lvl6pPr marL="1285805" indent="0">
              <a:buNone/>
              <a:defRPr sz="900" b="1"/>
            </a:lvl6pPr>
            <a:lvl7pPr marL="1542967" indent="0">
              <a:buNone/>
              <a:defRPr sz="900" b="1"/>
            </a:lvl7pPr>
            <a:lvl8pPr marL="1800128" indent="0">
              <a:buNone/>
              <a:defRPr sz="900" b="1"/>
            </a:lvl8pPr>
            <a:lvl9pPr marL="205728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82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9"/>
            <a:ext cx="538903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1" indent="0">
              <a:buNone/>
              <a:defRPr sz="1125" b="1"/>
            </a:lvl2pPr>
            <a:lvl3pPr marL="514322" indent="0">
              <a:buNone/>
              <a:defRPr sz="1013" b="1"/>
            </a:lvl3pPr>
            <a:lvl4pPr marL="771484" indent="0">
              <a:buNone/>
              <a:defRPr sz="900" b="1"/>
            </a:lvl4pPr>
            <a:lvl5pPr marL="1028644" indent="0">
              <a:buNone/>
              <a:defRPr sz="900" b="1"/>
            </a:lvl5pPr>
            <a:lvl6pPr marL="1285805" indent="0">
              <a:buNone/>
              <a:defRPr sz="900" b="1"/>
            </a:lvl6pPr>
            <a:lvl7pPr marL="1542967" indent="0">
              <a:buNone/>
              <a:defRPr sz="900" b="1"/>
            </a:lvl7pPr>
            <a:lvl8pPr marL="1800128" indent="0">
              <a:buNone/>
              <a:defRPr sz="900" b="1"/>
            </a:lvl8pPr>
            <a:lvl9pPr marL="205728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82"/>
            <a:ext cx="538903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048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9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1" indent="0">
              <a:buNone/>
              <a:defRPr sz="1125" b="1"/>
            </a:lvl2pPr>
            <a:lvl3pPr marL="514322" indent="0">
              <a:buNone/>
              <a:defRPr sz="1013" b="1"/>
            </a:lvl3pPr>
            <a:lvl4pPr marL="771484" indent="0">
              <a:buNone/>
              <a:defRPr sz="900" b="1"/>
            </a:lvl4pPr>
            <a:lvl5pPr marL="1028644" indent="0">
              <a:buNone/>
              <a:defRPr sz="900" b="1"/>
            </a:lvl5pPr>
            <a:lvl6pPr marL="1285805" indent="0">
              <a:buNone/>
              <a:defRPr sz="900" b="1"/>
            </a:lvl6pPr>
            <a:lvl7pPr marL="1542967" indent="0">
              <a:buNone/>
              <a:defRPr sz="900" b="1"/>
            </a:lvl7pPr>
            <a:lvl8pPr marL="1800128" indent="0">
              <a:buNone/>
              <a:defRPr sz="900" b="1"/>
            </a:lvl8pPr>
            <a:lvl9pPr marL="205728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82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9"/>
            <a:ext cx="538903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1" indent="0">
              <a:buNone/>
              <a:defRPr sz="1125" b="1"/>
            </a:lvl2pPr>
            <a:lvl3pPr marL="514322" indent="0">
              <a:buNone/>
              <a:defRPr sz="1013" b="1"/>
            </a:lvl3pPr>
            <a:lvl4pPr marL="771484" indent="0">
              <a:buNone/>
              <a:defRPr sz="900" b="1"/>
            </a:lvl4pPr>
            <a:lvl5pPr marL="1028644" indent="0">
              <a:buNone/>
              <a:defRPr sz="900" b="1"/>
            </a:lvl5pPr>
            <a:lvl6pPr marL="1285805" indent="0">
              <a:buNone/>
              <a:defRPr sz="900" b="1"/>
            </a:lvl6pPr>
            <a:lvl7pPr marL="1542967" indent="0">
              <a:buNone/>
              <a:defRPr sz="900" b="1"/>
            </a:lvl7pPr>
            <a:lvl8pPr marL="1800128" indent="0">
              <a:buNone/>
              <a:defRPr sz="900" b="1"/>
            </a:lvl8pPr>
            <a:lvl9pPr marL="205728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82"/>
            <a:ext cx="538903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8357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3731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335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253E-071D-4991-A133-D8678221D4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28B7-0E4E-4396-B388-627D30366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79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10566400" cy="1143000"/>
          </a:xfrm>
        </p:spPr>
        <p:txBody>
          <a:bodyPr/>
          <a:lstStyle>
            <a:lvl1pPr>
              <a:defRPr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828800"/>
            <a:ext cx="9448800" cy="4114800"/>
          </a:xfrm>
        </p:spPr>
        <p:txBody>
          <a:bodyPr/>
          <a:lstStyle>
            <a:lvl2pPr>
              <a:defRPr sz="1350"/>
            </a:lvl2pPr>
            <a:lvl3pPr>
              <a:defRPr sz="900"/>
            </a:lvl3pPr>
            <a:lvl4pPr>
              <a:defRPr sz="788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847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253E-071D-4991-A133-D8678221D4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28B7-0E4E-4396-B388-627D30366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163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253E-071D-4991-A133-D8678221D4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28B7-0E4E-4396-B388-627D30366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58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253E-071D-4991-A133-D8678221D4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28B7-0E4E-4396-B388-627D30366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6286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253E-071D-4991-A133-D8678221D4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28B7-0E4E-4396-B388-627D30366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088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253E-071D-4991-A133-D8678221D4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28B7-0E4E-4396-B388-627D30366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4061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253E-071D-4991-A133-D8678221D4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28B7-0E4E-4396-B388-627D30366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720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253E-071D-4991-A133-D8678221D4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28B7-0E4E-4396-B388-627D30366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8884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253E-071D-4991-A133-D8678221D4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28B7-0E4E-4396-B388-627D30366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247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253E-071D-4991-A133-D8678221D4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28B7-0E4E-4396-B388-627D30366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0327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8253E-071D-4991-A133-D8678221D4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28B7-0E4E-4396-B388-627D30366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300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68" indent="0">
              <a:buNone/>
              <a:defRPr sz="1013"/>
            </a:lvl2pPr>
            <a:lvl3pPr marL="514335" indent="0">
              <a:buNone/>
              <a:defRPr sz="900"/>
            </a:lvl3pPr>
            <a:lvl4pPr marL="771503" indent="0">
              <a:buNone/>
              <a:defRPr sz="788"/>
            </a:lvl4pPr>
            <a:lvl5pPr marL="1028670" indent="0">
              <a:buNone/>
              <a:defRPr sz="788"/>
            </a:lvl5pPr>
            <a:lvl6pPr marL="1285838" indent="0">
              <a:buNone/>
              <a:defRPr sz="788"/>
            </a:lvl6pPr>
            <a:lvl7pPr marL="1543005" indent="0">
              <a:buNone/>
              <a:defRPr sz="788"/>
            </a:lvl7pPr>
            <a:lvl8pPr marL="1800172" indent="0">
              <a:buNone/>
              <a:defRPr sz="788"/>
            </a:lvl8pPr>
            <a:lvl9pPr marL="205734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0395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1752600"/>
            <a:ext cx="4622800" cy="411480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59600" y="1752600"/>
            <a:ext cx="4622800" cy="411480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007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8" indent="0">
              <a:buNone/>
              <a:defRPr sz="1125" b="1"/>
            </a:lvl2pPr>
            <a:lvl3pPr marL="514335" indent="0">
              <a:buNone/>
              <a:defRPr sz="1013" b="1"/>
            </a:lvl3pPr>
            <a:lvl4pPr marL="771503" indent="0">
              <a:buNone/>
              <a:defRPr sz="900" b="1"/>
            </a:lvl4pPr>
            <a:lvl5pPr marL="1028670" indent="0">
              <a:buNone/>
              <a:defRPr sz="900" b="1"/>
            </a:lvl5pPr>
            <a:lvl6pPr marL="1285838" indent="0">
              <a:buNone/>
              <a:defRPr sz="900" b="1"/>
            </a:lvl6pPr>
            <a:lvl7pPr marL="1543005" indent="0">
              <a:buNone/>
              <a:defRPr sz="900" b="1"/>
            </a:lvl7pPr>
            <a:lvl8pPr marL="1800172" indent="0">
              <a:buNone/>
              <a:defRPr sz="900" b="1"/>
            </a:lvl8pPr>
            <a:lvl9pPr marL="205734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3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8" indent="0">
              <a:buNone/>
              <a:defRPr sz="1125" b="1"/>
            </a:lvl2pPr>
            <a:lvl3pPr marL="514335" indent="0">
              <a:buNone/>
              <a:defRPr sz="1013" b="1"/>
            </a:lvl3pPr>
            <a:lvl4pPr marL="771503" indent="0">
              <a:buNone/>
              <a:defRPr sz="900" b="1"/>
            </a:lvl4pPr>
            <a:lvl5pPr marL="1028670" indent="0">
              <a:buNone/>
              <a:defRPr sz="900" b="1"/>
            </a:lvl5pPr>
            <a:lvl6pPr marL="1285838" indent="0">
              <a:buNone/>
              <a:defRPr sz="900" b="1"/>
            </a:lvl6pPr>
            <a:lvl7pPr marL="1543005" indent="0">
              <a:buNone/>
              <a:defRPr sz="900" b="1"/>
            </a:lvl7pPr>
            <a:lvl8pPr marL="1800172" indent="0">
              <a:buNone/>
              <a:defRPr sz="900" b="1"/>
            </a:lvl8pPr>
            <a:lvl9pPr marL="205734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6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9768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3595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424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7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68" indent="0">
              <a:buNone/>
              <a:defRPr sz="675"/>
            </a:lvl2pPr>
            <a:lvl3pPr marL="514335" indent="0">
              <a:buNone/>
              <a:defRPr sz="563"/>
            </a:lvl3pPr>
            <a:lvl4pPr marL="771503" indent="0">
              <a:buNone/>
              <a:defRPr sz="506"/>
            </a:lvl4pPr>
            <a:lvl5pPr marL="1028670" indent="0">
              <a:buNone/>
              <a:defRPr sz="506"/>
            </a:lvl5pPr>
            <a:lvl6pPr marL="1285838" indent="0">
              <a:buNone/>
              <a:defRPr sz="506"/>
            </a:lvl6pPr>
            <a:lvl7pPr marL="1543005" indent="0">
              <a:buNone/>
              <a:defRPr sz="506"/>
            </a:lvl7pPr>
            <a:lvl8pPr marL="1800172" indent="0">
              <a:buNone/>
              <a:defRPr sz="506"/>
            </a:lvl8pPr>
            <a:lvl9pPr marL="205734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4060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6" y="4800603"/>
            <a:ext cx="7315200" cy="566739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68" indent="0">
              <a:buNone/>
              <a:defRPr sz="1575"/>
            </a:lvl2pPr>
            <a:lvl3pPr marL="514335" indent="0">
              <a:buNone/>
              <a:defRPr sz="1350"/>
            </a:lvl3pPr>
            <a:lvl4pPr marL="771503" indent="0">
              <a:buNone/>
              <a:defRPr sz="1125"/>
            </a:lvl4pPr>
            <a:lvl5pPr marL="1028670" indent="0">
              <a:buNone/>
              <a:defRPr sz="1125"/>
            </a:lvl5pPr>
            <a:lvl6pPr marL="1285838" indent="0">
              <a:buNone/>
              <a:defRPr sz="1125"/>
            </a:lvl6pPr>
            <a:lvl7pPr marL="1543005" indent="0">
              <a:buNone/>
              <a:defRPr sz="1125"/>
            </a:lvl7pPr>
            <a:lvl8pPr marL="1800172" indent="0">
              <a:buNone/>
              <a:defRPr sz="1125"/>
            </a:lvl8pPr>
            <a:lvl9pPr marL="2057340" indent="0">
              <a:buNone/>
              <a:defRPr sz="1125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6" y="5367342"/>
            <a:ext cx="7315200" cy="804863"/>
          </a:xfrm>
        </p:spPr>
        <p:txBody>
          <a:bodyPr/>
          <a:lstStyle>
            <a:lvl1pPr marL="0" indent="0">
              <a:buNone/>
              <a:defRPr sz="788"/>
            </a:lvl1pPr>
            <a:lvl2pPr marL="257168" indent="0">
              <a:buNone/>
              <a:defRPr sz="675"/>
            </a:lvl2pPr>
            <a:lvl3pPr marL="514335" indent="0">
              <a:buNone/>
              <a:defRPr sz="563"/>
            </a:lvl3pPr>
            <a:lvl4pPr marL="771503" indent="0">
              <a:buNone/>
              <a:defRPr sz="506"/>
            </a:lvl4pPr>
            <a:lvl5pPr marL="1028670" indent="0">
              <a:buNone/>
              <a:defRPr sz="506"/>
            </a:lvl5pPr>
            <a:lvl6pPr marL="1285838" indent="0">
              <a:buNone/>
              <a:defRPr sz="506"/>
            </a:lvl6pPr>
            <a:lvl7pPr marL="1543005" indent="0">
              <a:buNone/>
              <a:defRPr sz="506"/>
            </a:lvl7pPr>
            <a:lvl8pPr marL="1800172" indent="0">
              <a:buNone/>
              <a:defRPr sz="506"/>
            </a:lvl8pPr>
            <a:lvl9pPr marL="205734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2072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0" y="381000"/>
            <a:ext cx="955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1752600"/>
            <a:ext cx="9448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80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75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bg1"/>
          </a:solidFill>
          <a:latin typeface="Trump Mediaev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bg1"/>
          </a:solidFill>
          <a:latin typeface="Trump Mediaev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bg1"/>
          </a:solidFill>
          <a:latin typeface="Trump Mediaev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bg1"/>
          </a:solidFill>
          <a:latin typeface="Trump Mediaeval" charset="0"/>
        </a:defRPr>
      </a:lvl5pPr>
      <a:lvl6pPr marL="257168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bg1"/>
          </a:solidFill>
          <a:latin typeface="Trump Mediaeval" charset="0"/>
        </a:defRPr>
      </a:lvl6pPr>
      <a:lvl7pPr marL="514335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bg1"/>
          </a:solidFill>
          <a:latin typeface="Trump Mediaeval" charset="0"/>
        </a:defRPr>
      </a:lvl7pPr>
      <a:lvl8pPr marL="771503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bg1"/>
          </a:solidFill>
          <a:latin typeface="Trump Mediaeval" charset="0"/>
        </a:defRPr>
      </a:lvl8pPr>
      <a:lvl9pPr marL="1028670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bg1"/>
          </a:solidFill>
          <a:latin typeface="Trump Mediaeval" charset="0"/>
        </a:defRPr>
      </a:lvl9pPr>
    </p:titleStyle>
    <p:bodyStyle>
      <a:lvl1pPr marL="192875" indent="-192875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7898" indent="-160730" algn="l" rtl="0" eaLnBrk="1" fontAlgn="base" hangingPunct="1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</a:defRPr>
      </a:lvl2pPr>
      <a:lvl3pPr marL="642918" indent="-128584" algn="l" rtl="0" eaLnBrk="1" fontAlgn="base" hangingPunct="1">
        <a:spcBef>
          <a:spcPct val="20000"/>
        </a:spcBef>
        <a:spcAft>
          <a:spcPct val="0"/>
        </a:spcAft>
        <a:buChar char="•"/>
        <a:defRPr sz="1350">
          <a:solidFill>
            <a:schemeClr val="tx1"/>
          </a:solidFill>
          <a:latin typeface="+mn-lt"/>
        </a:defRPr>
      </a:lvl3pPr>
      <a:lvl4pPr marL="900086" indent="-128584" algn="l" rtl="0" eaLnBrk="1" fontAlgn="base" hangingPunct="1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</a:defRPr>
      </a:lvl4pPr>
      <a:lvl5pPr marL="1157254" indent="-128584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5pPr>
      <a:lvl6pPr marL="1414421" indent="-128584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bg1"/>
          </a:solidFill>
          <a:latin typeface="+mn-lt"/>
        </a:defRPr>
      </a:lvl6pPr>
      <a:lvl7pPr marL="1671589" indent="-128584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bg1"/>
          </a:solidFill>
          <a:latin typeface="+mn-lt"/>
        </a:defRPr>
      </a:lvl7pPr>
      <a:lvl8pPr marL="1928756" indent="-128584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bg1"/>
          </a:solidFill>
          <a:latin typeface="+mn-lt"/>
        </a:defRPr>
      </a:lvl8pPr>
      <a:lvl9pPr marL="2185924" indent="-128584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51433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51433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5" algn="l" defTabSz="51433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3" algn="l" defTabSz="51433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0" algn="l" defTabSz="51433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38" algn="l" defTabSz="51433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05" algn="l" defTabSz="51433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72" algn="l" defTabSz="51433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0" algn="l" defTabSz="51433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8253E-071D-4991-A133-D8678221D4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628B7-0E4E-4396-B388-627D30366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0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1981200"/>
            <a:ext cx="10668000" cy="1619253"/>
          </a:xfrm>
        </p:spPr>
        <p:txBody>
          <a:bodyPr/>
          <a:lstStyle/>
          <a:p>
            <a:r>
              <a:rPr lang="en-US" sz="6000" dirty="0"/>
              <a:t>Building the Domestic Church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/>
              <a:t>Kenny Gonzales</a:t>
            </a:r>
          </a:p>
          <a:p>
            <a:r>
              <a:rPr lang="en-US" sz="3200" dirty="0"/>
              <a:t>Program Director</a:t>
            </a:r>
          </a:p>
          <a:p>
            <a:r>
              <a:rPr lang="en-US" sz="3200" dirty="0"/>
              <a:t>Mississippi Knights of Columbus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8CBF03-F872-4317-A6E3-EFB422BBB88B}"/>
              </a:ext>
            </a:extLst>
          </p:cNvPr>
          <p:cNvSpPr txBox="1"/>
          <p:nvPr/>
        </p:nvSpPr>
        <p:spPr>
          <a:xfrm>
            <a:off x="9372600" y="5739881"/>
            <a:ext cx="1470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January, 2019</a:t>
            </a:r>
          </a:p>
        </p:txBody>
      </p:sp>
    </p:spTree>
    <p:extLst>
      <p:ext uri="{BB962C8B-B14F-4D97-AF65-F5344CB8AC3E}">
        <p14:creationId xmlns:p14="http://schemas.microsoft.com/office/powerpoint/2010/main" val="3663404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39"/>
            <a:ext cx="12192000" cy="683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5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762000"/>
            <a:ext cx="4038601" cy="5715000"/>
          </a:xfrm>
        </p:spPr>
        <p:txBody>
          <a:bodyPr>
            <a:noAutofit/>
          </a:bodyPr>
          <a:lstStyle/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en-US" sz="4000" dirty="0"/>
              <a:t>Church</a:t>
            </a:r>
          </a:p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en-US" sz="4000" dirty="0"/>
              <a:t>Community</a:t>
            </a:r>
          </a:p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en-US" sz="4000" dirty="0"/>
              <a:t>Council     (Many)</a:t>
            </a:r>
          </a:p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en-US" sz="4000" dirty="0"/>
              <a:t>Family</a:t>
            </a:r>
          </a:p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en-US" sz="4000" dirty="0"/>
              <a:t>Youth</a:t>
            </a:r>
          </a:p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en-US" sz="4000" dirty="0"/>
              <a:t>Culture of Life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62CC45E-B1AE-4C0A-B7CE-6F168B4F0DAE}"/>
              </a:ext>
            </a:extLst>
          </p:cNvPr>
          <p:cNvSpPr txBox="1">
            <a:spLocks/>
          </p:cNvSpPr>
          <p:nvPr/>
        </p:nvSpPr>
        <p:spPr>
          <a:xfrm>
            <a:off x="6934200" y="762000"/>
            <a:ext cx="3810000" cy="556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endParaRPr lang="en-US" sz="4000" dirty="0"/>
          </a:p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en-US" sz="4000" dirty="0"/>
              <a:t>Faith</a:t>
            </a:r>
          </a:p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en-US" sz="4000" dirty="0"/>
              <a:t>Family</a:t>
            </a:r>
          </a:p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en-US" sz="4000" dirty="0"/>
              <a:t>Community</a:t>
            </a:r>
          </a:p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en-US" sz="4000" dirty="0"/>
              <a:t>Life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CA08BF0-25D7-4203-ACBB-4EF81BEE7A1A}"/>
              </a:ext>
            </a:extLst>
          </p:cNvPr>
          <p:cNvCxnSpPr>
            <a:cxnSpLocks/>
          </p:cNvCxnSpPr>
          <p:nvPr/>
        </p:nvCxnSpPr>
        <p:spPr>
          <a:xfrm>
            <a:off x="2514600" y="1066800"/>
            <a:ext cx="4343400" cy="914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C5BBAEB-67CF-4266-8213-585CAE3C5342}"/>
              </a:ext>
            </a:extLst>
          </p:cNvPr>
          <p:cNvCxnSpPr>
            <a:cxnSpLocks/>
          </p:cNvCxnSpPr>
          <p:nvPr/>
        </p:nvCxnSpPr>
        <p:spPr>
          <a:xfrm>
            <a:off x="3429000" y="2057400"/>
            <a:ext cx="3505200" cy="1752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D318940-BD0E-4374-BFB5-8CE2E4BD4530}"/>
              </a:ext>
            </a:extLst>
          </p:cNvPr>
          <p:cNvCxnSpPr>
            <a:cxnSpLocks/>
          </p:cNvCxnSpPr>
          <p:nvPr/>
        </p:nvCxnSpPr>
        <p:spPr>
          <a:xfrm flipV="1">
            <a:off x="2362200" y="2971800"/>
            <a:ext cx="4572000" cy="914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36F1403-61D6-435F-AA1D-5080FAF0AB48}"/>
              </a:ext>
            </a:extLst>
          </p:cNvPr>
          <p:cNvCxnSpPr>
            <a:cxnSpLocks/>
          </p:cNvCxnSpPr>
          <p:nvPr/>
        </p:nvCxnSpPr>
        <p:spPr>
          <a:xfrm flipV="1">
            <a:off x="3962400" y="4800600"/>
            <a:ext cx="2895600" cy="9779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585177D-6630-465F-8BA0-FE7657DF59C7}"/>
              </a:ext>
            </a:extLst>
          </p:cNvPr>
          <p:cNvCxnSpPr>
            <a:cxnSpLocks/>
          </p:cNvCxnSpPr>
          <p:nvPr/>
        </p:nvCxnSpPr>
        <p:spPr>
          <a:xfrm flipV="1">
            <a:off x="2247900" y="3886200"/>
            <a:ext cx="4686300" cy="8763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9A4A9A8-CE01-45DF-82E0-D3B009D60239}"/>
              </a:ext>
            </a:extLst>
          </p:cNvPr>
          <p:cNvSpPr txBox="1"/>
          <p:nvPr/>
        </p:nvSpPr>
        <p:spPr>
          <a:xfrm>
            <a:off x="1611045" y="151538"/>
            <a:ext cx="979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/>
              <a:t>WAS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710B1B-6F2E-4B04-8F43-03E83775CA00}"/>
              </a:ext>
            </a:extLst>
          </p:cNvPr>
          <p:cNvSpPr txBox="1"/>
          <p:nvPr/>
        </p:nvSpPr>
        <p:spPr>
          <a:xfrm>
            <a:off x="7326045" y="152400"/>
            <a:ext cx="487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/>
              <a:t>IS</a:t>
            </a:r>
          </a:p>
        </p:txBody>
      </p:sp>
      <p:sp>
        <p:nvSpPr>
          <p:cNvPr id="41" name="Arrow: Striped Right 40">
            <a:extLst>
              <a:ext uri="{FF2B5EF4-FFF2-40B4-BE49-F238E27FC236}">
                <a16:creationId xmlns:a16="http://schemas.microsoft.com/office/drawing/2014/main" id="{8AE072B9-0E89-48BA-BD69-198F4624DABB}"/>
              </a:ext>
            </a:extLst>
          </p:cNvPr>
          <p:cNvSpPr/>
          <p:nvPr/>
        </p:nvSpPr>
        <p:spPr>
          <a:xfrm>
            <a:off x="2514600" y="2933700"/>
            <a:ext cx="457200" cy="45719"/>
          </a:xfrm>
          <a:prstGeom prst="striped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98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27"/>
            <a:ext cx="12192000" cy="68514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9A9133-40D9-4652-B83A-5D91D045494E}"/>
              </a:ext>
            </a:extLst>
          </p:cNvPr>
          <p:cNvSpPr txBox="1"/>
          <p:nvPr/>
        </p:nvSpPr>
        <p:spPr>
          <a:xfrm>
            <a:off x="5334000" y="5334000"/>
            <a:ext cx="685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>
                    <a:lumMod val="95000"/>
                  </a:schemeClr>
                </a:solidFill>
                <a:latin typeface="Brush Script MT" panose="03060802040406070304" pitchFamily="66" charset="0"/>
              </a:rPr>
              <a:t>New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10939A-1BF6-4E6E-BA8B-24E874E42C80}"/>
              </a:ext>
            </a:extLst>
          </p:cNvPr>
          <p:cNvSpPr txBox="1"/>
          <p:nvPr/>
        </p:nvSpPr>
        <p:spPr>
          <a:xfrm>
            <a:off x="4114800" y="5772090"/>
            <a:ext cx="685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>
                    <a:lumMod val="95000"/>
                  </a:schemeClr>
                </a:solidFill>
                <a:latin typeface="Brush Script MT" panose="03060802040406070304" pitchFamily="66" charset="0"/>
              </a:rPr>
              <a:t>New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CF9EA6-0BF6-414F-85F1-703CDB415DC0}"/>
              </a:ext>
            </a:extLst>
          </p:cNvPr>
          <p:cNvSpPr txBox="1"/>
          <p:nvPr/>
        </p:nvSpPr>
        <p:spPr>
          <a:xfrm>
            <a:off x="4572000" y="6153090"/>
            <a:ext cx="685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>
                    <a:lumMod val="95000"/>
                  </a:schemeClr>
                </a:solidFill>
                <a:latin typeface="Brush Script MT" panose="03060802040406070304" pitchFamily="66" charset="0"/>
              </a:rPr>
              <a:t>New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01A393-A796-40F6-AB9F-8C3EAB2AB429}"/>
              </a:ext>
            </a:extLst>
          </p:cNvPr>
          <p:cNvSpPr txBox="1"/>
          <p:nvPr/>
        </p:nvSpPr>
        <p:spPr>
          <a:xfrm>
            <a:off x="8706494" y="152400"/>
            <a:ext cx="3485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* Featured Program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2201F5-119B-4D19-A188-3557A299E26B}"/>
              </a:ext>
            </a:extLst>
          </p:cNvPr>
          <p:cNvSpPr txBox="1"/>
          <p:nvPr/>
        </p:nvSpPr>
        <p:spPr>
          <a:xfrm>
            <a:off x="3648750" y="3200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170677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" y="0"/>
            <a:ext cx="1218111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2E28CE-730F-4EA1-A391-4998E78136A8}"/>
              </a:ext>
            </a:extLst>
          </p:cNvPr>
          <p:cNvSpPr txBox="1"/>
          <p:nvPr/>
        </p:nvSpPr>
        <p:spPr>
          <a:xfrm>
            <a:off x="7010400" y="6096000"/>
            <a:ext cx="685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Brush Script MT" panose="03060802040406070304" pitchFamily="66" charset="0"/>
              </a:rPr>
              <a:t>New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1C69B6-EB25-4C5C-8E7F-36A3E44112EF}"/>
              </a:ext>
            </a:extLst>
          </p:cNvPr>
          <p:cNvSpPr txBox="1"/>
          <p:nvPr/>
        </p:nvSpPr>
        <p:spPr>
          <a:xfrm>
            <a:off x="7848600" y="5695890"/>
            <a:ext cx="685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Brush Script MT" panose="03060802040406070304" pitchFamily="66" charset="0"/>
              </a:rPr>
              <a:t>New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63BEA-44F5-4934-8C3E-222279D7EFDC}"/>
              </a:ext>
            </a:extLst>
          </p:cNvPr>
          <p:cNvSpPr txBox="1"/>
          <p:nvPr/>
        </p:nvSpPr>
        <p:spPr>
          <a:xfrm>
            <a:off x="1670695" y="6096000"/>
            <a:ext cx="3485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* Featured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6446A7-64E5-4583-8DDD-D4C0AE517B28}"/>
              </a:ext>
            </a:extLst>
          </p:cNvPr>
          <p:cNvSpPr txBox="1"/>
          <p:nvPr/>
        </p:nvSpPr>
        <p:spPr>
          <a:xfrm>
            <a:off x="10820400" y="31490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164719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1"/>
            <a:ext cx="12192000" cy="6854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C892DE-2EC7-4C17-A474-A14CE13CF2FC}"/>
              </a:ext>
            </a:extLst>
          </p:cNvPr>
          <p:cNvSpPr txBox="1"/>
          <p:nvPr/>
        </p:nvSpPr>
        <p:spPr>
          <a:xfrm>
            <a:off x="7962900" y="6210300"/>
            <a:ext cx="285750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Helping Hands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6D064A-E52E-42B7-8548-F6441EF7D4A8}"/>
              </a:ext>
            </a:extLst>
          </p:cNvPr>
          <p:cNvSpPr txBox="1"/>
          <p:nvPr/>
        </p:nvSpPr>
        <p:spPr>
          <a:xfrm>
            <a:off x="9982200" y="6271855"/>
            <a:ext cx="685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>
                    <a:lumMod val="95000"/>
                  </a:schemeClr>
                </a:solidFill>
                <a:latin typeface="Brush Script MT" panose="03060802040406070304" pitchFamily="66" charset="0"/>
              </a:rPr>
              <a:t>New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443BBA-92ED-430C-835E-C0915A700145}"/>
              </a:ext>
            </a:extLst>
          </p:cNvPr>
          <p:cNvSpPr txBox="1"/>
          <p:nvPr/>
        </p:nvSpPr>
        <p:spPr>
          <a:xfrm>
            <a:off x="0" y="25400"/>
            <a:ext cx="3485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* Featured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8A1206-51AE-402C-95BC-F275FBF7527B}"/>
              </a:ext>
            </a:extLst>
          </p:cNvPr>
          <p:cNvSpPr txBox="1"/>
          <p:nvPr/>
        </p:nvSpPr>
        <p:spPr>
          <a:xfrm>
            <a:off x="3953550" y="49778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DAA36-F6A0-4281-BE82-2041E8382C31}"/>
              </a:ext>
            </a:extLst>
          </p:cNvPr>
          <p:cNvSpPr txBox="1"/>
          <p:nvPr/>
        </p:nvSpPr>
        <p:spPr>
          <a:xfrm>
            <a:off x="4867950" y="53588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C93044-2804-462A-8BC6-65915E92E535}"/>
              </a:ext>
            </a:extLst>
          </p:cNvPr>
          <p:cNvSpPr txBox="1"/>
          <p:nvPr/>
        </p:nvSpPr>
        <p:spPr>
          <a:xfrm>
            <a:off x="4495800" y="58160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97430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439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988EAB-4F90-4BFD-812E-4A86C8756DA1}"/>
              </a:ext>
            </a:extLst>
          </p:cNvPr>
          <p:cNvSpPr txBox="1"/>
          <p:nvPr/>
        </p:nvSpPr>
        <p:spPr>
          <a:xfrm>
            <a:off x="5638800" y="4552890"/>
            <a:ext cx="685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Brush Script MT" panose="03060802040406070304" pitchFamily="66" charset="0"/>
              </a:rPr>
              <a:t>New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8AC636-96B6-441B-9F7D-935207B24434}"/>
              </a:ext>
            </a:extLst>
          </p:cNvPr>
          <p:cNvSpPr txBox="1"/>
          <p:nvPr/>
        </p:nvSpPr>
        <p:spPr>
          <a:xfrm>
            <a:off x="5029200" y="4933890"/>
            <a:ext cx="685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Brush Script MT" panose="03060802040406070304" pitchFamily="66" charset="0"/>
              </a:rPr>
              <a:t>New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E9D89D-E9A1-4F0C-B7F5-71282186AA80}"/>
              </a:ext>
            </a:extLst>
          </p:cNvPr>
          <p:cNvSpPr txBox="1"/>
          <p:nvPr/>
        </p:nvSpPr>
        <p:spPr>
          <a:xfrm>
            <a:off x="4267200" y="5314890"/>
            <a:ext cx="685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Brush Script MT" panose="03060802040406070304" pitchFamily="66" charset="0"/>
              </a:rPr>
              <a:t>New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C9FF65-DC73-4014-9B53-B8A70074BFAA}"/>
              </a:ext>
            </a:extLst>
          </p:cNvPr>
          <p:cNvSpPr txBox="1"/>
          <p:nvPr/>
        </p:nvSpPr>
        <p:spPr>
          <a:xfrm>
            <a:off x="7696200" y="6096000"/>
            <a:ext cx="3485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* Featured Program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259BB7-F355-4F4D-94A4-DEA8E475B495}"/>
              </a:ext>
            </a:extLst>
          </p:cNvPr>
          <p:cNvSpPr txBox="1"/>
          <p:nvPr/>
        </p:nvSpPr>
        <p:spPr>
          <a:xfrm>
            <a:off x="4182150" y="23622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FB1E80-5DE6-4595-B524-5B8D4A0C1DB1}"/>
              </a:ext>
            </a:extLst>
          </p:cNvPr>
          <p:cNvSpPr txBox="1"/>
          <p:nvPr/>
        </p:nvSpPr>
        <p:spPr>
          <a:xfrm>
            <a:off x="4267200" y="2819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1773A4-9B4D-4B8D-8D41-846C01267857}"/>
              </a:ext>
            </a:extLst>
          </p:cNvPr>
          <p:cNvSpPr txBox="1"/>
          <p:nvPr/>
        </p:nvSpPr>
        <p:spPr>
          <a:xfrm>
            <a:off x="4486950" y="322522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077291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00"/>
            <a:ext cx="12192000" cy="68212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8E2D9D-00B9-4BD8-96DD-F36FF241DE54}"/>
              </a:ext>
            </a:extLst>
          </p:cNvPr>
          <p:cNvSpPr txBox="1"/>
          <p:nvPr/>
        </p:nvSpPr>
        <p:spPr>
          <a:xfrm>
            <a:off x="7772400" y="2209800"/>
            <a:ext cx="2857500" cy="55399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1">
                    <a:lumMod val="75000"/>
                  </a:schemeClr>
                </a:solidFill>
              </a:rPr>
              <a:t>Helping</a:t>
            </a:r>
            <a:r>
              <a:rPr lang="en-US" sz="3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</a:rPr>
              <a:t>Hands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F28210-9E13-4206-8AE6-7922C3564A3A}"/>
              </a:ext>
            </a:extLst>
          </p:cNvPr>
          <p:cNvSpPr txBox="1"/>
          <p:nvPr/>
        </p:nvSpPr>
        <p:spPr>
          <a:xfrm>
            <a:off x="2286000" y="6019800"/>
            <a:ext cx="475796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www.kofc.org/faithinaction</a:t>
            </a:r>
          </a:p>
        </p:txBody>
      </p:sp>
    </p:spTree>
    <p:extLst>
      <p:ext uri="{BB962C8B-B14F-4D97-AF65-F5344CB8AC3E}">
        <p14:creationId xmlns:p14="http://schemas.microsoft.com/office/powerpoint/2010/main" val="3318893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i="1" dirty="0"/>
              <a:t>FEATURED PROGRAMS </a:t>
            </a:r>
            <a:br>
              <a:rPr lang="en-US" sz="4000" i="1" dirty="0"/>
            </a:br>
            <a:r>
              <a:rPr lang="en-US" sz="3200" i="1" dirty="0"/>
              <a:t>(Worth 2 Credits)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62200" y="1752600"/>
            <a:ext cx="8280400" cy="4114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Refund Support Vocations Program (RSVP)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Food for Families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Coats for Kids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Global Wheelchair Mission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Habitat for Humanity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Marches for Life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Special Olympics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Ultrasound Initiative</a:t>
            </a:r>
          </a:p>
        </p:txBody>
      </p:sp>
    </p:spTree>
    <p:extLst>
      <p:ext uri="{BB962C8B-B14F-4D97-AF65-F5344CB8AC3E}">
        <p14:creationId xmlns:p14="http://schemas.microsoft.com/office/powerpoint/2010/main" val="353997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55"/>
            <a:ext cx="12192000" cy="682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68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762000" y="152400"/>
            <a:ext cx="10744200" cy="6629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400050" lvl="1" indent="0" algn="ctr">
              <a:spcAft>
                <a:spcPts val="600"/>
              </a:spcAft>
              <a:buNone/>
            </a:pPr>
            <a:r>
              <a:rPr lang="en-US" sz="4000" kern="0" dirty="0"/>
              <a:t>kofc.org/</a:t>
            </a:r>
            <a:r>
              <a:rPr lang="en-US" sz="4000" kern="0" dirty="0" err="1"/>
              <a:t>DomesticChurch</a:t>
            </a:r>
            <a:endParaRPr lang="en-US" sz="4000" kern="0" dirty="0"/>
          </a:p>
          <a:p>
            <a:pPr marL="400050" lvl="1" indent="0" algn="ctr">
              <a:spcAft>
                <a:spcPts val="600"/>
              </a:spcAft>
              <a:buNone/>
            </a:pPr>
            <a:r>
              <a:rPr lang="en-US" sz="4000" kern="0" dirty="0"/>
              <a:t>Kofc.org/</a:t>
            </a:r>
            <a:r>
              <a:rPr lang="en-US" sz="4000" kern="0" dirty="0" err="1"/>
              <a:t>faithinaction</a:t>
            </a:r>
            <a:endParaRPr lang="en-US" sz="4000" kern="0" dirty="0"/>
          </a:p>
          <a:p>
            <a:pPr marL="400050" lvl="1" indent="0" algn="ctr">
              <a:spcAft>
                <a:spcPts val="600"/>
              </a:spcAft>
              <a:buNone/>
            </a:pPr>
            <a:r>
              <a:rPr lang="en-US" sz="6000" kern="0" dirty="0"/>
              <a:t>Questions?</a:t>
            </a:r>
          </a:p>
          <a:p>
            <a:pPr marL="400050" lvl="1" indent="0" algn="ctr">
              <a:spcAft>
                <a:spcPts val="600"/>
              </a:spcAft>
              <a:buNone/>
            </a:pPr>
            <a:endParaRPr lang="en-US" sz="4000" kern="0" dirty="0"/>
          </a:p>
          <a:p>
            <a:pPr marL="400050" lvl="1" indent="0">
              <a:buNone/>
            </a:pPr>
            <a:endParaRPr lang="en-US" sz="4000" kern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4E1BCBE-711C-4142-B931-74844EAB013A}"/>
              </a:ext>
            </a:extLst>
          </p:cNvPr>
          <p:cNvSpPr txBox="1">
            <a:spLocks/>
          </p:cNvSpPr>
          <p:nvPr/>
        </p:nvSpPr>
        <p:spPr>
          <a:xfrm>
            <a:off x="4038600" y="2819400"/>
            <a:ext cx="5562600" cy="403860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92875" indent="-1928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7898" indent="-16073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575">
                <a:solidFill>
                  <a:schemeClr val="tx1"/>
                </a:solidFill>
                <a:latin typeface="+mn-lt"/>
              </a:defRPr>
            </a:lvl2pPr>
            <a:lvl3pPr marL="642918" indent="-12858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350">
                <a:solidFill>
                  <a:schemeClr val="tx1"/>
                </a:solidFill>
                <a:latin typeface="+mn-lt"/>
              </a:defRPr>
            </a:lvl3pPr>
            <a:lvl4pPr marL="900086" indent="-12858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125">
                <a:solidFill>
                  <a:schemeClr val="tx1"/>
                </a:solidFill>
                <a:latin typeface="+mn-lt"/>
              </a:defRPr>
            </a:lvl4pPr>
            <a:lvl5pPr marL="1157254" indent="-12858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+mn-lt"/>
              </a:defRPr>
            </a:lvl5pPr>
            <a:lvl6pPr marL="1414421" indent="-12858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bg1"/>
                </a:solidFill>
                <a:latin typeface="+mn-lt"/>
              </a:defRPr>
            </a:lvl6pPr>
            <a:lvl7pPr marL="1671589" indent="-12858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bg1"/>
                </a:solidFill>
                <a:latin typeface="+mn-lt"/>
              </a:defRPr>
            </a:lvl7pPr>
            <a:lvl8pPr marL="1928756" indent="-12858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bg1"/>
                </a:solidFill>
                <a:latin typeface="+mn-lt"/>
              </a:defRPr>
            </a:lvl8pPr>
            <a:lvl9pPr marL="2185924" indent="-12858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bg1"/>
                </a:solidFill>
                <a:latin typeface="+mn-lt"/>
              </a:defRPr>
            </a:lvl9pPr>
          </a:lstStyle>
          <a:p>
            <a:pPr marL="342900" lvl="1" indent="0">
              <a:buFontTx/>
              <a:buNone/>
            </a:pPr>
            <a:endParaRPr lang="en-US" kern="0" dirty="0"/>
          </a:p>
          <a:p>
            <a:pPr marL="342900" lvl="1" indent="0">
              <a:buFontTx/>
              <a:buNone/>
            </a:pPr>
            <a:endParaRPr lang="en-US" kern="0" dirty="0"/>
          </a:p>
          <a:p>
            <a:pPr marL="342900" lvl="1" indent="0">
              <a:buFontTx/>
              <a:buNone/>
            </a:pPr>
            <a:r>
              <a:rPr lang="en-US" sz="12800" kern="0" dirty="0"/>
              <a:t>Kenny Gonzales</a:t>
            </a:r>
          </a:p>
          <a:p>
            <a:pPr marL="342900" lvl="1" indent="0">
              <a:buFontTx/>
              <a:buNone/>
            </a:pPr>
            <a:r>
              <a:rPr lang="en-US" sz="12800" kern="0" dirty="0"/>
              <a:t>KC Program Director</a:t>
            </a:r>
          </a:p>
          <a:p>
            <a:pPr marL="342900" lvl="1" indent="0">
              <a:buFontTx/>
              <a:buNone/>
            </a:pPr>
            <a:r>
              <a:rPr lang="en-US" sz="12800" kern="0" dirty="0"/>
              <a:t>1024 Pelican Cove</a:t>
            </a:r>
          </a:p>
          <a:p>
            <a:pPr marL="342900" lvl="1" indent="0">
              <a:buFontTx/>
              <a:buNone/>
            </a:pPr>
            <a:r>
              <a:rPr lang="en-US" sz="12800" kern="0" dirty="0"/>
              <a:t>Ocean Springs, MS  39564</a:t>
            </a:r>
          </a:p>
          <a:p>
            <a:pPr marL="342900" lvl="1" indent="0">
              <a:buFontTx/>
              <a:buNone/>
            </a:pPr>
            <a:r>
              <a:rPr lang="en-US" sz="12800" kern="0" dirty="0"/>
              <a:t>Programs@kofc-ms.org</a:t>
            </a:r>
          </a:p>
          <a:p>
            <a:pPr marL="342900" lvl="1" indent="0">
              <a:buFontTx/>
              <a:buNone/>
            </a:pPr>
            <a:r>
              <a:rPr lang="en-US" sz="12800" kern="0" dirty="0"/>
              <a:t>(504) 722-5957 (cell)</a:t>
            </a:r>
          </a:p>
          <a:p>
            <a:pPr marL="342900" lvl="1" indent="0">
              <a:buFontTx/>
              <a:buNone/>
            </a:pPr>
            <a:r>
              <a:rPr lang="en-US" sz="12800" kern="0" dirty="0"/>
              <a:t>(228) 334-5122 (home)</a:t>
            </a:r>
          </a:p>
          <a:p>
            <a:pPr lvl="1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813161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i="0" dirty="0">
                <a:effectLst/>
              </a:rPr>
              <a:t>What is </a:t>
            </a:r>
            <a:r>
              <a:rPr lang="en-US" sz="4000" dirty="0">
                <a:effectLst/>
              </a:rPr>
              <a:t>Building the Domestic Church</a:t>
            </a:r>
            <a:r>
              <a:rPr lang="en-US" sz="4000" i="0" dirty="0">
                <a:effectLst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447800"/>
            <a:ext cx="10566400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200" dirty="0"/>
              <a:t>A Guide to council programming 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A vision that appeals to younger men and family men – towards a “family friendly” council and parish</a:t>
            </a:r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3200" dirty="0"/>
              <a:t>Advances the goals of the parish – renewal of parish life </a:t>
            </a:r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3200" dirty="0"/>
              <a:t>Programs that form our members and strengthen the family </a:t>
            </a:r>
          </a:p>
        </p:txBody>
      </p:sp>
    </p:spTree>
    <p:extLst>
      <p:ext uri="{BB962C8B-B14F-4D97-AF65-F5344CB8AC3E}">
        <p14:creationId xmlns:p14="http://schemas.microsoft.com/office/powerpoint/2010/main" val="1362259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1981200"/>
            <a:ext cx="10668000" cy="1619253"/>
          </a:xfrm>
        </p:spPr>
        <p:txBody>
          <a:bodyPr/>
          <a:lstStyle/>
          <a:p>
            <a:r>
              <a:rPr lang="en-US" sz="6000" dirty="0"/>
              <a:t>State Program Requirements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/>
              <a:t>Kenny Gonzales</a:t>
            </a:r>
          </a:p>
          <a:p>
            <a:r>
              <a:rPr lang="en-US" sz="3200" dirty="0"/>
              <a:t>Program Director</a:t>
            </a:r>
          </a:p>
          <a:p>
            <a:r>
              <a:rPr lang="en-US" sz="3200" dirty="0"/>
              <a:t>Mississippi Knights of Columbus</a:t>
            </a:r>
          </a:p>
        </p:txBody>
      </p:sp>
    </p:spTree>
    <p:extLst>
      <p:ext uri="{BB962C8B-B14F-4D97-AF65-F5344CB8AC3E}">
        <p14:creationId xmlns:p14="http://schemas.microsoft.com/office/powerpoint/2010/main" val="2646968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State Programs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6EB8D1C-7ED9-4926-BA8C-DE9BFEFF4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0" y="1371600"/>
            <a:ext cx="9448800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/>
              <a:t>State program year runs from April 1 – March 31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Supreme program year runs from July 1 to June 30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All Program inputs and Program Reports are due by March 31, 2019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All councils need to use the online State Program Reports Database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Kofc-ms.org/Programs/2018-2019 State Program Reports</a:t>
            </a:r>
          </a:p>
          <a:p>
            <a:pPr>
              <a:spcAft>
                <a:spcPts val="600"/>
              </a:spcAft>
            </a:pPr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25763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STATE WEBSITE DATABASE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9639748-4B24-4B80-8A14-02F2F377A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828800"/>
            <a:ext cx="10134600" cy="411480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5400" dirty="0"/>
              <a:t>As of Jan. 4, 2019 only 22 of 64 councils (34%) have entered data into the State Program Website for 2018/2019 Columbian Year.</a:t>
            </a:r>
          </a:p>
          <a:p>
            <a:pPr marL="257168" lvl="1" indent="0">
              <a:spcAft>
                <a:spcPts val="600"/>
              </a:spcAft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49471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300" y="-381000"/>
            <a:ext cx="10566400" cy="1143000"/>
          </a:xfrm>
        </p:spPr>
        <p:txBody>
          <a:bodyPr/>
          <a:lstStyle/>
          <a:p>
            <a:r>
              <a:rPr lang="en-US" sz="4000" dirty="0"/>
              <a:t>STATE WEBSITE DATABASE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9639748-4B24-4B80-8A14-02F2F377A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57200"/>
            <a:ext cx="11125200" cy="4648200"/>
          </a:xfrm>
        </p:spPr>
        <p:txBody>
          <a:bodyPr/>
          <a:lstStyle/>
          <a:p>
            <a:pPr marL="257168" lvl="1" indent="0">
              <a:spcAft>
                <a:spcPts val="600"/>
              </a:spcAft>
              <a:buNone/>
            </a:pPr>
            <a:r>
              <a:rPr lang="en-US" sz="2800" dirty="0"/>
              <a:t>District 1 - 10901				District 9 - 11995, 12331</a:t>
            </a:r>
          </a:p>
          <a:p>
            <a:pPr marL="257168" lvl="1" indent="0">
              <a:spcAft>
                <a:spcPts val="600"/>
              </a:spcAft>
              <a:buNone/>
            </a:pPr>
            <a:r>
              <a:rPr lang="en-US" sz="2800" dirty="0"/>
              <a:t>District 2 - 7120				District 10 - 1522</a:t>
            </a:r>
          </a:p>
          <a:p>
            <a:pPr marL="257168" lvl="1" indent="0">
              <a:spcAft>
                <a:spcPts val="600"/>
              </a:spcAft>
              <a:buNone/>
            </a:pPr>
            <a:r>
              <a:rPr lang="en-US" sz="2800" dirty="0"/>
              <a:t>District 3 - 					District 11 -1244, 9409</a:t>
            </a:r>
          </a:p>
          <a:p>
            <a:pPr marL="257168" lvl="1" indent="0">
              <a:spcAft>
                <a:spcPts val="600"/>
              </a:spcAft>
              <a:buNone/>
            </a:pPr>
            <a:r>
              <a:rPr lang="en-US" sz="2800" dirty="0"/>
              <a:t>District 4 - 802, 6765			District 12 - 9124</a:t>
            </a:r>
          </a:p>
          <a:p>
            <a:pPr marL="257168" lvl="1" indent="0">
              <a:spcAft>
                <a:spcPts val="600"/>
              </a:spcAft>
              <a:buNone/>
            </a:pPr>
            <a:r>
              <a:rPr lang="en-US" sz="2800" dirty="0"/>
              <a:t>District 5 - 898, 7854, 8285		District 13 - 9958, 11904</a:t>
            </a:r>
          </a:p>
          <a:p>
            <a:pPr marL="257168" lvl="1" indent="0">
              <a:spcAft>
                <a:spcPts val="600"/>
              </a:spcAft>
              <a:buNone/>
            </a:pPr>
            <a:r>
              <a:rPr lang="en-US" sz="2800" dirty="0"/>
              <a:t>District 6 - 8038, 10216, 11934	District 14 - 2134</a:t>
            </a:r>
          </a:p>
          <a:p>
            <a:pPr marL="257168" lvl="1" indent="0">
              <a:spcAft>
                <a:spcPts val="600"/>
              </a:spcAft>
              <a:buNone/>
            </a:pPr>
            <a:r>
              <a:rPr lang="en-US" sz="2800" dirty="0"/>
              <a:t>District 7 - 8054				District 15 - </a:t>
            </a:r>
          </a:p>
          <a:p>
            <a:pPr marL="257168" lvl="1" indent="0">
              <a:spcAft>
                <a:spcPts val="600"/>
              </a:spcAft>
              <a:buNone/>
            </a:pPr>
            <a:r>
              <a:rPr lang="en-US" sz="2800" dirty="0"/>
              <a:t>District 8 - 2180 				District 16 - 5654</a:t>
            </a:r>
          </a:p>
        </p:txBody>
      </p:sp>
    </p:spTree>
    <p:extLst>
      <p:ext uri="{BB962C8B-B14F-4D97-AF65-F5344CB8AC3E}">
        <p14:creationId xmlns:p14="http://schemas.microsoft.com/office/powerpoint/2010/main" val="3959312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6FA83-28C4-4A2D-9E0A-2EC2E2A14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State Awards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923261-2747-4C6A-A9AD-6F335DB9E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9448800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/>
              <a:t>Best Activity Reports (1</a:t>
            </a:r>
            <a:r>
              <a:rPr lang="en-US" sz="2800" baseline="30000" dirty="0"/>
              <a:t>st</a:t>
            </a:r>
            <a:r>
              <a:rPr lang="en-US" sz="2800" dirty="0"/>
              <a:t>, 2</a:t>
            </a:r>
            <a:r>
              <a:rPr lang="en-US" sz="2800" baseline="30000" dirty="0"/>
              <a:t>nd</a:t>
            </a:r>
            <a:r>
              <a:rPr lang="en-US" sz="2800" dirty="0"/>
              <a:t>, 3</a:t>
            </a:r>
            <a:r>
              <a:rPr lang="en-US" sz="2800" baseline="30000" dirty="0"/>
              <a:t>rd</a:t>
            </a:r>
            <a:r>
              <a:rPr lang="en-US" sz="2800" dirty="0"/>
              <a:t>)</a:t>
            </a:r>
          </a:p>
          <a:p>
            <a:pPr lvl="1">
              <a:spcAft>
                <a:spcPts val="600"/>
              </a:spcAft>
            </a:pPr>
            <a:r>
              <a:rPr lang="en-US" sz="2350" dirty="0"/>
              <a:t> Faith</a:t>
            </a:r>
          </a:p>
          <a:p>
            <a:pPr lvl="1">
              <a:spcAft>
                <a:spcPts val="600"/>
              </a:spcAft>
            </a:pPr>
            <a:r>
              <a:rPr lang="en-US" sz="2350" dirty="0"/>
              <a:t> Family</a:t>
            </a:r>
          </a:p>
          <a:p>
            <a:pPr lvl="1">
              <a:spcAft>
                <a:spcPts val="600"/>
              </a:spcAft>
            </a:pPr>
            <a:r>
              <a:rPr lang="en-US" sz="2350" dirty="0"/>
              <a:t> Community</a:t>
            </a:r>
          </a:p>
          <a:p>
            <a:pPr lvl="1">
              <a:spcAft>
                <a:spcPts val="600"/>
              </a:spcAft>
            </a:pPr>
            <a:r>
              <a:rPr lang="en-US" sz="2350" dirty="0"/>
              <a:t> Life</a:t>
            </a:r>
          </a:p>
          <a:p>
            <a:pPr lvl="1">
              <a:spcAft>
                <a:spcPts val="600"/>
              </a:spcAft>
            </a:pPr>
            <a:r>
              <a:rPr lang="en-US" sz="2350" dirty="0"/>
              <a:t> Vocations (Jackson and Biloxi); 1</a:t>
            </a:r>
            <a:r>
              <a:rPr lang="en-US" sz="2350" baseline="30000" dirty="0"/>
              <a:t>st</a:t>
            </a:r>
            <a:r>
              <a:rPr lang="en-US" sz="2350" dirty="0"/>
              <a:t> place only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97777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6FA83-28C4-4A2D-9E0A-2EC2E2A14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State Awards – cont.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923261-2747-4C6A-A9AD-6F335DB9E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9448800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/>
              <a:t>Best Council Submittal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Report summarizes everything the council accomplished throughout the State Year</a:t>
            </a:r>
          </a:p>
          <a:p>
            <a:pPr lvl="1">
              <a:spcAft>
                <a:spcPts val="600"/>
              </a:spcAft>
            </a:pPr>
            <a:r>
              <a:rPr lang="en-US" sz="2350" dirty="0"/>
              <a:t>  Four categories based on size of councils</a:t>
            </a:r>
          </a:p>
          <a:p>
            <a:pPr lvl="2">
              <a:spcAft>
                <a:spcPts val="600"/>
              </a:spcAft>
            </a:pPr>
            <a:r>
              <a:rPr lang="en-US" sz="2350" dirty="0"/>
              <a:t> Small (Less than 60 members)</a:t>
            </a:r>
          </a:p>
          <a:p>
            <a:pPr lvl="2">
              <a:spcAft>
                <a:spcPts val="600"/>
              </a:spcAft>
            </a:pPr>
            <a:r>
              <a:rPr lang="en-US" sz="2350" dirty="0"/>
              <a:t> Medium (60 – 100 members)</a:t>
            </a:r>
          </a:p>
          <a:p>
            <a:pPr lvl="2">
              <a:spcAft>
                <a:spcPts val="600"/>
              </a:spcAft>
            </a:pPr>
            <a:r>
              <a:rPr lang="en-US" sz="2350" dirty="0"/>
              <a:t> Large (100 – 125 members)</a:t>
            </a:r>
          </a:p>
          <a:p>
            <a:pPr lvl="2">
              <a:spcAft>
                <a:spcPts val="600"/>
              </a:spcAft>
            </a:pPr>
            <a:r>
              <a:rPr lang="en-US" sz="2350" dirty="0"/>
              <a:t> Extra Large (126 and above)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66855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6FA83-28C4-4A2D-9E0A-2EC2E2A14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State Awards – cont.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923261-2747-4C6A-A9AD-6F335DB9E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9448800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600" dirty="0"/>
              <a:t>Family of the Year</a:t>
            </a:r>
          </a:p>
          <a:p>
            <a:pPr>
              <a:spcAft>
                <a:spcPts val="600"/>
              </a:spcAft>
            </a:pPr>
            <a:r>
              <a:rPr lang="en-US" sz="3600" dirty="0"/>
              <a:t>Knight of the Year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31234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6FA83-28C4-4A2D-9E0A-2EC2E2A14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State Awards – cont.</a:t>
            </a:r>
            <a:br>
              <a:rPr lang="en-US" sz="4000" dirty="0"/>
            </a:br>
            <a:r>
              <a:rPr lang="en-US" sz="2400" b="0" dirty="0"/>
              <a:t>Reports will be pulled from the State Database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923261-2747-4C6A-A9AD-6F335DB9E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9448800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600" dirty="0"/>
              <a:t>Honor Council</a:t>
            </a:r>
          </a:p>
          <a:p>
            <a:pPr lvl="1">
              <a:spcAft>
                <a:spcPts val="600"/>
              </a:spcAft>
            </a:pPr>
            <a:r>
              <a:rPr lang="en-US" sz="2400" strike="sngStrike" dirty="0"/>
              <a:t>Four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Five</a:t>
            </a:r>
            <a:r>
              <a:rPr lang="en-US" sz="2400" dirty="0"/>
              <a:t> activities in each category</a:t>
            </a:r>
          </a:p>
          <a:p>
            <a:pPr>
              <a:spcAft>
                <a:spcPts val="600"/>
              </a:spcAft>
            </a:pPr>
            <a:r>
              <a:rPr lang="en-US" sz="3600" dirty="0"/>
              <a:t>Superior Council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Eight activities in each category</a:t>
            </a:r>
          </a:p>
          <a:p>
            <a:pPr>
              <a:spcAft>
                <a:spcPts val="600"/>
              </a:spcAft>
            </a:pPr>
            <a:r>
              <a:rPr lang="en-US" sz="3600" dirty="0"/>
              <a:t>Council of Excellence</a:t>
            </a:r>
          </a:p>
          <a:p>
            <a:pPr lvl="1">
              <a:spcAft>
                <a:spcPts val="600"/>
              </a:spcAft>
            </a:pPr>
            <a:r>
              <a:rPr lang="en-US" sz="2400" strike="sngStrike" dirty="0"/>
              <a:t>Five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Six</a:t>
            </a:r>
            <a:r>
              <a:rPr lang="en-US" sz="2400" dirty="0"/>
              <a:t> activities in each category and achieve Membership Quota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		Faith, Family, Community, Life</a:t>
            </a:r>
          </a:p>
        </p:txBody>
      </p:sp>
    </p:spTree>
    <p:extLst>
      <p:ext uri="{BB962C8B-B14F-4D97-AF65-F5344CB8AC3E}">
        <p14:creationId xmlns:p14="http://schemas.microsoft.com/office/powerpoint/2010/main" val="3480767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6FA83-28C4-4A2D-9E0A-2EC2E2A14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State Awards – cont.</a:t>
            </a:r>
            <a:br>
              <a:rPr lang="en-US" sz="4000" dirty="0"/>
            </a:br>
            <a:r>
              <a:rPr lang="en-US" sz="2400" b="0" dirty="0"/>
              <a:t>Reports will be pulled from the State Database</a:t>
            </a:r>
            <a:endParaRPr lang="en-US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923261-2747-4C6A-A9AD-6F335DB9E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9448800" cy="411480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endParaRPr lang="en-US" sz="1900" dirty="0"/>
          </a:p>
          <a:p>
            <a:pPr>
              <a:spcAft>
                <a:spcPts val="600"/>
              </a:spcAft>
            </a:pPr>
            <a:r>
              <a:rPr lang="en-US" sz="3600" dirty="0"/>
              <a:t>Distinguished Council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Six activities in each category and both Membership and Insurance Quotas</a:t>
            </a:r>
          </a:p>
          <a:p>
            <a:pPr>
              <a:spcAft>
                <a:spcPts val="600"/>
              </a:spcAft>
            </a:pPr>
            <a:r>
              <a:rPr lang="en-US" sz="3600" dirty="0"/>
              <a:t>Stellar Council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Eight activities in each category and both Top Gun and Insurance Quotas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                    Faith, Family, Community, Life</a:t>
            </a:r>
          </a:p>
        </p:txBody>
      </p:sp>
    </p:spTree>
    <p:extLst>
      <p:ext uri="{BB962C8B-B14F-4D97-AF65-F5344CB8AC3E}">
        <p14:creationId xmlns:p14="http://schemas.microsoft.com/office/powerpoint/2010/main" val="2912529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6FA83-28C4-4A2D-9E0A-2EC2E2A14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8100"/>
            <a:ext cx="10566400" cy="1143000"/>
          </a:xfrm>
        </p:spPr>
        <p:txBody>
          <a:bodyPr/>
          <a:lstStyle/>
          <a:p>
            <a:r>
              <a:rPr lang="en-US" sz="4000" dirty="0"/>
              <a:t>State Awards Eligibility</a:t>
            </a:r>
            <a:br>
              <a:rPr lang="en-US" sz="4000" dirty="0"/>
            </a:br>
            <a:endParaRPr lang="en-US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923261-2747-4C6A-A9AD-6F335DB9E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457200"/>
            <a:ext cx="9448800" cy="495300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endParaRPr lang="en-US" sz="1900" dirty="0"/>
          </a:p>
          <a:p>
            <a:pPr>
              <a:buFontTx/>
              <a:buChar char="-"/>
            </a:pPr>
            <a:r>
              <a:rPr lang="en-US" sz="2800" dirty="0"/>
              <a:t>Must be in good standing with Supreme and State (no outstanding fees)</a:t>
            </a:r>
          </a:p>
          <a:p>
            <a:pPr>
              <a:buFontTx/>
              <a:buChar char="-"/>
            </a:pPr>
            <a:r>
              <a:rPr lang="en-US" sz="2800" dirty="0"/>
              <a:t>All necessary reports have been submitted</a:t>
            </a:r>
          </a:p>
          <a:p>
            <a:pPr lvl="1">
              <a:buFontTx/>
              <a:buChar char="-"/>
            </a:pPr>
            <a:r>
              <a:rPr lang="en-US" sz="2350" dirty="0"/>
              <a:t>185 – Report of Council Officers (June 30, 2018)</a:t>
            </a:r>
          </a:p>
          <a:p>
            <a:pPr lvl="1">
              <a:buFontTx/>
              <a:buChar char="-"/>
            </a:pPr>
            <a:r>
              <a:rPr lang="en-US" sz="2350" dirty="0"/>
              <a:t>365 – Service Program Personnel (Aug 1, 2018)</a:t>
            </a:r>
          </a:p>
          <a:p>
            <a:pPr lvl="1">
              <a:buFontTx/>
              <a:buChar char="-"/>
            </a:pPr>
            <a:r>
              <a:rPr lang="en-US" sz="2350" dirty="0"/>
              <a:t>1295 – Semi-Annual Audit ( Aug 15, 2018 and Feb 15, 2019)</a:t>
            </a:r>
          </a:p>
          <a:p>
            <a:pPr lvl="1">
              <a:buFontTx/>
              <a:buChar char="-"/>
            </a:pPr>
            <a:r>
              <a:rPr lang="en-US" sz="2350" dirty="0"/>
              <a:t>1728 – Annual Fraternal Activity Report (Jan 31, 2019)</a:t>
            </a:r>
          </a:p>
          <a:p>
            <a:pPr lvl="1">
              <a:buFontTx/>
              <a:buChar char="-"/>
            </a:pPr>
            <a:r>
              <a:rPr lang="en-US" sz="2350" dirty="0"/>
              <a:t>Year-End State Activities Report (Mar 31, 2019)</a:t>
            </a:r>
          </a:p>
          <a:p>
            <a:pPr>
              <a:buFontTx/>
              <a:buChar char="-"/>
            </a:pPr>
            <a:r>
              <a:rPr lang="en-US" sz="2800" dirty="0"/>
              <a:t>Must attend School of </a:t>
            </a:r>
            <a:r>
              <a:rPr lang="en-US" sz="2800" dirty="0" err="1"/>
              <a:t>Columbianism</a:t>
            </a:r>
            <a:r>
              <a:rPr lang="en-US" sz="2800" dirty="0"/>
              <a:t> (at least one member)</a:t>
            </a:r>
          </a:p>
          <a:p>
            <a:pPr>
              <a:buFontTx/>
              <a:buChar char="-"/>
            </a:pPr>
            <a:r>
              <a:rPr lang="en-US" sz="2800" dirty="0"/>
              <a:t>Must attend Mid-Winter Meeting (at least one member)</a:t>
            </a:r>
          </a:p>
          <a:p>
            <a:pPr>
              <a:buFontTx/>
              <a:buChar char="-"/>
            </a:pPr>
            <a:r>
              <a:rPr lang="en-US" sz="2800" dirty="0"/>
              <a:t>Must meet all Safe Environment Training requirements</a:t>
            </a:r>
          </a:p>
          <a:p>
            <a:pPr lvl="1">
              <a:buFontTx/>
              <a:buChar char="-"/>
            </a:pPr>
            <a:endParaRPr lang="en-US" sz="2350" dirty="0"/>
          </a:p>
          <a:p>
            <a:pPr lvl="1">
              <a:buFontTx/>
              <a:buChar char="-"/>
            </a:pPr>
            <a:endParaRPr lang="en-US" sz="2350" dirty="0"/>
          </a:p>
          <a:p>
            <a:pPr>
              <a:buFontTx/>
              <a:buChar char="-"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09186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i="0" dirty="0"/>
              <a:t>Keys to Building the Domestic Church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5600" y="1524000"/>
            <a:ext cx="9753600" cy="41148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/>
              <a:t>Membership Growth – Lead with Faith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Young men and young families need this support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Our prospects want these types of programs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/>
              <a:t>Member &amp; Parish Engagement – Family centered programs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We are called to lead a renewed relationship between the Church and the family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/>
              <a:t>Charity that Evangelizes – Our Mission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As Catholic leaders, our service must be more relevant and effective for parishes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7881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0" y="4070133"/>
            <a:ext cx="10668000" cy="1619253"/>
          </a:xfrm>
        </p:spPr>
        <p:txBody>
          <a:bodyPr/>
          <a:lstStyle/>
          <a:p>
            <a:r>
              <a:rPr lang="en-US" sz="6000" dirty="0"/>
              <a:t>Star Council Requirements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CC9800-67A0-4B2B-89F4-FE6D6E5B1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2700"/>
            <a:ext cx="3733800" cy="447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10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DE0626-D17C-47F4-A3E5-59DB20EA1797}"/>
              </a:ext>
            </a:extLst>
          </p:cNvPr>
          <p:cNvSpPr/>
          <p:nvPr/>
        </p:nvSpPr>
        <p:spPr>
          <a:xfrm>
            <a:off x="1752600" y="0"/>
            <a:ext cx="9753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Star Council Award</a:t>
            </a:r>
            <a:endParaRPr lang="en-US" sz="4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The Star Council Award recognizes outstanding achievement in membership, insurance and service program activities.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In order to earn the Star Council Award, a council must qualify for the Father McGivney(Membership), Founder’s(Insurance), and Columbian Awards (See next slide for new requirements).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Additionally, the council must submit its Annual Survey of Fraternal Activity (#1728), its Service Program Personnel Report (#365), and remain in good standing with Supreme Council assessments.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i="1" dirty="0">
                <a:solidFill>
                  <a:srgbClr val="FF0000"/>
                </a:solidFill>
              </a:rPr>
              <a:t>Must be compliant with all Safe Environment Training and Background Checks.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8E7CE6-6825-4DE1-A7DD-52AA7DAE3BA5}"/>
              </a:ext>
            </a:extLst>
          </p:cNvPr>
          <p:cNvSpPr txBox="1"/>
          <p:nvPr/>
        </p:nvSpPr>
        <p:spPr>
          <a:xfrm>
            <a:off x="2895600" y="487680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Deadline for Submission to Supreme is June 30.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State Deputy would like these submitted by March 31.</a:t>
            </a:r>
          </a:p>
        </p:txBody>
      </p:sp>
    </p:spTree>
    <p:extLst>
      <p:ext uri="{BB962C8B-B14F-4D97-AF65-F5344CB8AC3E}">
        <p14:creationId xmlns:p14="http://schemas.microsoft.com/office/powerpoint/2010/main" val="41181188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DE0626-D17C-47F4-A3E5-59DB20EA1797}"/>
              </a:ext>
            </a:extLst>
          </p:cNvPr>
          <p:cNvSpPr/>
          <p:nvPr/>
        </p:nvSpPr>
        <p:spPr>
          <a:xfrm>
            <a:off x="1752600" y="0"/>
            <a:ext cx="975360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Columbian Award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Council must earn a total of at least sixteen (16) program credits.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Remember, featured programs are worth two (2) points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/>
              <a:t>Must complete these four (4) mandatory programs: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/>
              <a:t>(Faith) - Spiritual Reflection Program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/>
              <a:t>(Family) - Consecration to the Holy Family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/>
              <a:t>(Community) - Helping Hands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400" dirty="0"/>
              <a:t>(Life) - Novena for Life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Form # SP-7 has been updated to reflect the new requirements</a:t>
            </a:r>
          </a:p>
          <a:p>
            <a:endParaRPr lang="en-US" sz="2400" dirty="0"/>
          </a:p>
          <a:p>
            <a:r>
              <a:rPr lang="en-US" sz="2400" i="1" dirty="0"/>
              <a:t>*To be eligible for the award, councils must be fully compliant with applicable safe environment requirements.</a:t>
            </a:r>
          </a:p>
          <a:p>
            <a:endParaRPr lang="en-US" sz="2400" i="1" dirty="0"/>
          </a:p>
          <a:p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9CAF5F-32E7-4A5B-BB18-E27FDE07D329}"/>
              </a:ext>
            </a:extLst>
          </p:cNvPr>
          <p:cNvSpPr/>
          <p:nvPr/>
        </p:nvSpPr>
        <p:spPr>
          <a:xfrm>
            <a:off x="533400" y="-76200"/>
            <a:ext cx="1608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NEW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B0616F-A976-403D-9283-0E5196855DAD}"/>
              </a:ext>
            </a:extLst>
          </p:cNvPr>
          <p:cNvSpPr/>
          <p:nvPr/>
        </p:nvSpPr>
        <p:spPr>
          <a:xfrm>
            <a:off x="10126666" y="-76200"/>
            <a:ext cx="1608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89B47F-BBE4-44AB-9B04-8A443DFB7009}"/>
              </a:ext>
            </a:extLst>
          </p:cNvPr>
          <p:cNvSpPr txBox="1"/>
          <p:nvPr/>
        </p:nvSpPr>
        <p:spPr>
          <a:xfrm>
            <a:off x="2895600" y="59436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State Deputy would like these submitted by March 31.</a:t>
            </a:r>
          </a:p>
        </p:txBody>
      </p:sp>
    </p:spTree>
    <p:extLst>
      <p:ext uri="{BB962C8B-B14F-4D97-AF65-F5344CB8AC3E}">
        <p14:creationId xmlns:p14="http://schemas.microsoft.com/office/powerpoint/2010/main" val="35919145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i="1" dirty="0"/>
              <a:t>FEATURED PROGRAMS </a:t>
            </a:r>
            <a:br>
              <a:rPr lang="en-US" sz="4000" i="1" dirty="0"/>
            </a:br>
            <a:r>
              <a:rPr lang="en-US" sz="3200" i="1" dirty="0"/>
              <a:t>(Worth 2 Credits)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62200" y="1752600"/>
            <a:ext cx="8280400" cy="4114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Refund Support Vocations Program (RSVP)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Food for Families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Coats for Kids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Global Wheelchair Mission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Habitat for Humanity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Marches for Life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Special Olympics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Ultrasound Initiative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48DACC-3E19-4656-85A0-C8774BA7E9BE}"/>
              </a:ext>
            </a:extLst>
          </p:cNvPr>
          <p:cNvSpPr txBox="1"/>
          <p:nvPr/>
        </p:nvSpPr>
        <p:spPr>
          <a:xfrm>
            <a:off x="383525" y="660112"/>
            <a:ext cx="2004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REMINDER</a:t>
            </a:r>
          </a:p>
        </p:txBody>
      </p:sp>
    </p:spTree>
    <p:extLst>
      <p:ext uri="{BB962C8B-B14F-4D97-AF65-F5344CB8AC3E}">
        <p14:creationId xmlns:p14="http://schemas.microsoft.com/office/powerpoint/2010/main" val="3125377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762000" y="1371600"/>
            <a:ext cx="10744200" cy="54102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400050" lvl="1" indent="0" algn="ctr">
              <a:spcAft>
                <a:spcPts val="600"/>
              </a:spcAft>
              <a:buNone/>
            </a:pPr>
            <a:r>
              <a:rPr lang="en-US" sz="4000" kern="0" dirty="0"/>
              <a:t>www.kofc.org/faithinaction</a:t>
            </a:r>
          </a:p>
          <a:p>
            <a:pPr marL="400050" lvl="1" indent="0">
              <a:buNone/>
            </a:pPr>
            <a:endParaRPr lang="en-US" sz="4000" kern="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rump Mediaeval" charset="0"/>
              </a:defRPr>
            </a:lvl9pPr>
          </a:lstStyle>
          <a:p>
            <a:pPr lvl="1"/>
            <a:r>
              <a:rPr lang="en-US" sz="4000" b="1" kern="0" dirty="0">
                <a:solidFill>
                  <a:schemeClr val="tx1"/>
                </a:solidFill>
              </a:rPr>
              <a:t>Questions?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4E1BCBE-711C-4142-B931-74844EAB013A}"/>
              </a:ext>
            </a:extLst>
          </p:cNvPr>
          <p:cNvSpPr txBox="1">
            <a:spLocks/>
          </p:cNvSpPr>
          <p:nvPr/>
        </p:nvSpPr>
        <p:spPr>
          <a:xfrm>
            <a:off x="4038600" y="2514600"/>
            <a:ext cx="5562600" cy="2839064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92875" indent="-1928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7898" indent="-16073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575">
                <a:solidFill>
                  <a:schemeClr val="tx1"/>
                </a:solidFill>
                <a:latin typeface="+mn-lt"/>
              </a:defRPr>
            </a:lvl2pPr>
            <a:lvl3pPr marL="642918" indent="-12858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350">
                <a:solidFill>
                  <a:schemeClr val="tx1"/>
                </a:solidFill>
                <a:latin typeface="+mn-lt"/>
              </a:defRPr>
            </a:lvl3pPr>
            <a:lvl4pPr marL="900086" indent="-12858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125">
                <a:solidFill>
                  <a:schemeClr val="tx1"/>
                </a:solidFill>
                <a:latin typeface="+mn-lt"/>
              </a:defRPr>
            </a:lvl4pPr>
            <a:lvl5pPr marL="1157254" indent="-12858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+mn-lt"/>
              </a:defRPr>
            </a:lvl5pPr>
            <a:lvl6pPr marL="1414421" indent="-12858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bg1"/>
                </a:solidFill>
                <a:latin typeface="+mn-lt"/>
              </a:defRPr>
            </a:lvl6pPr>
            <a:lvl7pPr marL="1671589" indent="-12858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bg1"/>
                </a:solidFill>
                <a:latin typeface="+mn-lt"/>
              </a:defRPr>
            </a:lvl7pPr>
            <a:lvl8pPr marL="1928756" indent="-12858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bg1"/>
                </a:solidFill>
                <a:latin typeface="+mn-lt"/>
              </a:defRPr>
            </a:lvl8pPr>
            <a:lvl9pPr marL="2185924" indent="-12858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bg1"/>
                </a:solidFill>
                <a:latin typeface="+mn-lt"/>
              </a:defRPr>
            </a:lvl9pPr>
          </a:lstStyle>
          <a:p>
            <a:pPr marL="342900" lvl="1" indent="0">
              <a:buFontTx/>
              <a:buNone/>
            </a:pPr>
            <a:endParaRPr lang="en-US" kern="0" dirty="0"/>
          </a:p>
          <a:p>
            <a:pPr marL="342900" lvl="1" indent="0">
              <a:buFontTx/>
              <a:buNone/>
            </a:pPr>
            <a:endParaRPr lang="en-US" kern="0" dirty="0"/>
          </a:p>
          <a:p>
            <a:pPr marL="342900" lvl="1" indent="0">
              <a:buFontTx/>
              <a:buNone/>
            </a:pPr>
            <a:r>
              <a:rPr lang="en-US" sz="12800" kern="0" dirty="0"/>
              <a:t>Kenny Gonzales</a:t>
            </a:r>
          </a:p>
          <a:p>
            <a:pPr marL="342900" lvl="1" indent="0">
              <a:buFontTx/>
              <a:buNone/>
            </a:pPr>
            <a:r>
              <a:rPr lang="en-US" sz="12800" kern="0" dirty="0"/>
              <a:t>KC Program Director</a:t>
            </a:r>
          </a:p>
          <a:p>
            <a:pPr marL="342900" lvl="1" indent="0">
              <a:buFontTx/>
              <a:buNone/>
            </a:pPr>
            <a:r>
              <a:rPr lang="en-US" sz="12800" kern="0" dirty="0"/>
              <a:t>1024 Pelican Cove</a:t>
            </a:r>
          </a:p>
          <a:p>
            <a:pPr marL="342900" lvl="1" indent="0">
              <a:buFontTx/>
              <a:buNone/>
            </a:pPr>
            <a:r>
              <a:rPr lang="en-US" sz="12800" kern="0" dirty="0"/>
              <a:t>Ocean Springs, MS  39564</a:t>
            </a:r>
          </a:p>
          <a:p>
            <a:pPr marL="342900" lvl="1" indent="0">
              <a:buFontTx/>
              <a:buNone/>
            </a:pPr>
            <a:r>
              <a:rPr lang="en-US" sz="12800" kern="0" dirty="0"/>
              <a:t>Programs@kofc-ms.org</a:t>
            </a:r>
          </a:p>
          <a:p>
            <a:pPr marL="342900" lvl="1" indent="0">
              <a:buFontTx/>
              <a:buNone/>
            </a:pPr>
            <a:r>
              <a:rPr lang="en-US" sz="12800" kern="0" dirty="0"/>
              <a:t>(504) 722-5957 (cell)</a:t>
            </a:r>
          </a:p>
          <a:p>
            <a:pPr marL="342900" lvl="1" indent="0">
              <a:buFontTx/>
              <a:buNone/>
            </a:pPr>
            <a:r>
              <a:rPr lang="en-US" sz="12800" kern="0" dirty="0"/>
              <a:t>(228) 334-5122 (home)</a:t>
            </a:r>
          </a:p>
          <a:p>
            <a:pPr lvl="1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99616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/>
              </a:rPr>
              <a:t>What Does This Mean for Councils?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/>
              <a:t>Increased opportunities for Faith Formation for members and their families 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Engagement with Family Life activities that engage the whole family together in the home and in the parish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Community programs that engage our families and the Catholic community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29505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10566400" cy="1143000"/>
          </a:xfrm>
        </p:spPr>
        <p:txBody>
          <a:bodyPr/>
          <a:lstStyle/>
          <a:p>
            <a:r>
              <a:rPr lang="en-US" sz="4000" dirty="0">
                <a:effectLst/>
              </a:rPr>
              <a:t>Getting Started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676400"/>
            <a:ext cx="9448800" cy="4114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Meet with your pastor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Read or watch the Supreme Knight’s address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Plan and conduct programs consistent with parish goals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Solicit input from a wide variety of 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Plan with the parish and community calendar, not against it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Explore the Domestic Church web pages</a:t>
            </a:r>
          </a:p>
          <a:p>
            <a:pPr marL="1090613" lvl="2" indent="-514350">
              <a:buFont typeface="Arial" panose="020B0604020202020204" pitchFamily="34" charset="0"/>
              <a:buChar char="•"/>
            </a:pPr>
            <a:r>
              <a:rPr lang="en-US" sz="4000" dirty="0"/>
              <a:t>kofc.org/</a:t>
            </a:r>
            <a:r>
              <a:rPr lang="en-US" sz="4000" dirty="0" err="1"/>
              <a:t>DomesticChurch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08412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i="0" dirty="0"/>
              <a:t>PROGRAM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0" y="1752600"/>
            <a:ext cx="9448800" cy="4114800"/>
          </a:xfrm>
        </p:spPr>
        <p:txBody>
          <a:bodyPr/>
          <a:lstStyle/>
          <a:p>
            <a:r>
              <a:rPr lang="en-US" sz="2800" dirty="0"/>
              <a:t>Engage your parish community</a:t>
            </a:r>
          </a:p>
          <a:p>
            <a:r>
              <a:rPr lang="en-US" sz="2800" dirty="0"/>
              <a:t>Build up our families </a:t>
            </a:r>
          </a:p>
          <a:p>
            <a:r>
              <a:rPr lang="en-US" sz="2800" dirty="0"/>
              <a:t>Seek to strengthen parish life </a:t>
            </a:r>
          </a:p>
          <a:p>
            <a:r>
              <a:rPr lang="en-US" sz="2800" dirty="0"/>
              <a:t>Serve the greatest needs </a:t>
            </a:r>
          </a:p>
          <a:p>
            <a:r>
              <a:rPr lang="en-US" sz="2800" dirty="0"/>
              <a:t>Engage the entire family </a:t>
            </a:r>
          </a:p>
          <a:p>
            <a:r>
              <a:rPr lang="en-US" sz="2800" dirty="0"/>
              <a:t>Open council “doors” to all parish men</a:t>
            </a:r>
          </a:p>
        </p:txBody>
      </p:sp>
    </p:spTree>
    <p:extLst>
      <p:ext uri="{BB962C8B-B14F-4D97-AF65-F5344CB8AC3E}">
        <p14:creationId xmlns:p14="http://schemas.microsoft.com/office/powerpoint/2010/main" val="1555433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VISION &amp; 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34633"/>
            <a:ext cx="9448800" cy="411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/>
              <a:t>A well-rounded slate of impactful outreach programs</a:t>
            </a:r>
          </a:p>
          <a:p>
            <a:pPr lvl="1">
              <a:spcAft>
                <a:spcPts val="600"/>
              </a:spcAft>
            </a:pPr>
            <a:r>
              <a:rPr lang="en-US" sz="2800" dirty="0"/>
              <a:t> Makes a positive difference in the lives of people in need in the parish and community</a:t>
            </a:r>
          </a:p>
          <a:p>
            <a:pPr lvl="1">
              <a:spcAft>
                <a:spcPts val="600"/>
              </a:spcAft>
            </a:pPr>
            <a:r>
              <a:rPr lang="en-US" sz="2800" dirty="0"/>
              <a:t> Demonstrates to men (and their families) that there is a place for them within the K of C</a:t>
            </a:r>
          </a:p>
          <a:p>
            <a:pPr lvl="1">
              <a:spcAft>
                <a:spcPts val="600"/>
              </a:spcAft>
            </a:pPr>
            <a:r>
              <a:rPr lang="en-US" sz="2800" dirty="0"/>
              <a:t> Engages council members and strengthens membership experiences</a:t>
            </a:r>
          </a:p>
        </p:txBody>
      </p:sp>
    </p:spTree>
    <p:extLst>
      <p:ext uri="{BB962C8B-B14F-4D97-AF65-F5344CB8AC3E}">
        <p14:creationId xmlns:p14="http://schemas.microsoft.com/office/powerpoint/2010/main" val="813492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15"/>
            <a:ext cx="12192000" cy="681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31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1"/>
            <a:ext cx="12192000" cy="684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76299"/>
      </p:ext>
    </p:extLst>
  </p:cSld>
  <p:clrMapOvr>
    <a:masterClrMapping/>
  </p:clrMapOvr>
</p:sld>
</file>

<file path=ppt/theme/theme1.xml><?xml version="1.0" encoding="utf-8"?>
<a:theme xmlns:a="http://schemas.openxmlformats.org/drawingml/2006/main" name="1_KofC Meeting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rump Mediaeval"/>
        <a:ea typeface=""/>
        <a:cs typeface=""/>
      </a:majorFont>
      <a:minorFont>
        <a:latin typeface="Trump Mediaev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KofC Meetings" id="{42F15609-A24D-4DB3-958C-AF09C3D419E5}" vid="{50843273-17E9-48E4-A0E3-229A5C7132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5610</TotalTime>
  <Words>1303</Words>
  <Application>Microsoft Office PowerPoint</Application>
  <PresentationFormat>Widescreen</PresentationFormat>
  <Paragraphs>226</Paragraphs>
  <Slides>34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Brush Script MT</vt:lpstr>
      <vt:lpstr>Calibri</vt:lpstr>
      <vt:lpstr>Calibri Light</vt:lpstr>
      <vt:lpstr>Trump Mediaeval</vt:lpstr>
      <vt:lpstr>Wingdings</vt:lpstr>
      <vt:lpstr>1_KofC Meetings</vt:lpstr>
      <vt:lpstr>Office Theme</vt:lpstr>
      <vt:lpstr>Building the Domestic Church</vt:lpstr>
      <vt:lpstr>What is Building the Domestic Church?</vt:lpstr>
      <vt:lpstr>Keys to Building the Domestic Church </vt:lpstr>
      <vt:lpstr>What Does This Mean for Councils?</vt:lpstr>
      <vt:lpstr>Getting Started</vt:lpstr>
      <vt:lpstr>PROGRAM OBJECTIVES</vt:lpstr>
      <vt:lpstr>VISION &amp; 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FEATURED PROGRAMS  (Worth 2 Credits)</vt:lpstr>
      <vt:lpstr>PowerPoint Presentation</vt:lpstr>
      <vt:lpstr>PowerPoint Presentation</vt:lpstr>
      <vt:lpstr>State Program Requirements</vt:lpstr>
      <vt:lpstr>State Programs</vt:lpstr>
      <vt:lpstr>STATE WEBSITE DATABASE</vt:lpstr>
      <vt:lpstr>STATE WEBSITE DATABASE</vt:lpstr>
      <vt:lpstr>State Awards</vt:lpstr>
      <vt:lpstr>State Awards – cont.</vt:lpstr>
      <vt:lpstr>State Awards – cont.</vt:lpstr>
      <vt:lpstr>State Awards – cont. Reports will be pulled from the State Database </vt:lpstr>
      <vt:lpstr>State Awards – cont. Reports will be pulled from the State Database</vt:lpstr>
      <vt:lpstr>State Awards Eligibility </vt:lpstr>
      <vt:lpstr>Star Council Requirements</vt:lpstr>
      <vt:lpstr>PowerPoint Presentation</vt:lpstr>
      <vt:lpstr>PowerPoint Presentation</vt:lpstr>
      <vt:lpstr>FEATURED PROGRAMS  (Worth 2 Credits)</vt:lpstr>
      <vt:lpstr>PowerPoint Presentation</vt:lpstr>
    </vt:vector>
  </TitlesOfParts>
  <Company>Knights of Columbus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J. Perretta</dc:creator>
  <cp:lastModifiedBy>Kenny Gonzales</cp:lastModifiedBy>
  <cp:revision>339</cp:revision>
  <cp:lastPrinted>2018-07-06T13:14:55Z</cp:lastPrinted>
  <dcterms:created xsi:type="dcterms:W3CDTF">2016-05-24T01:33:04Z</dcterms:created>
  <dcterms:modified xsi:type="dcterms:W3CDTF">2019-01-05T03:54:20Z</dcterms:modified>
</cp:coreProperties>
</file>